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451" r:id="rId3"/>
    <p:sldId id="453" r:id="rId4"/>
    <p:sldId id="357" r:id="rId5"/>
    <p:sldId id="358" r:id="rId6"/>
    <p:sldId id="284" r:id="rId7"/>
    <p:sldId id="388" r:id="rId8"/>
    <p:sldId id="392" r:id="rId9"/>
    <p:sldId id="454" r:id="rId10"/>
    <p:sldId id="459" r:id="rId11"/>
    <p:sldId id="460" r:id="rId12"/>
    <p:sldId id="462" r:id="rId13"/>
    <p:sldId id="463" r:id="rId14"/>
    <p:sldId id="464" r:id="rId15"/>
    <p:sldId id="465" r:id="rId16"/>
    <p:sldId id="4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863B78D-DC7F-4B14-9B09-9401F3B178A9}">
          <p14:sldIdLst>
            <p14:sldId id="257"/>
            <p14:sldId id="451"/>
            <p14:sldId id="453"/>
            <p14:sldId id="357"/>
            <p14:sldId id="358"/>
            <p14:sldId id="284"/>
            <p14:sldId id="388"/>
            <p14:sldId id="392"/>
            <p14:sldId id="454"/>
            <p14:sldId id="459"/>
            <p14:sldId id="460"/>
            <p14:sldId id="462"/>
            <p14:sldId id="463"/>
            <p14:sldId id="464"/>
            <p14:sldId id="465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00FFCC"/>
    <a:srgbClr val="FF9933"/>
    <a:srgbClr val="69AB3D"/>
    <a:srgbClr val="4373CA"/>
    <a:srgbClr val="3CC08E"/>
    <a:srgbClr val="00FF99"/>
    <a:srgbClr val="99FF99"/>
    <a:srgbClr val="0DD9E3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16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498" y="39"/>
      </p:cViewPr>
      <p:guideLst>
        <p:guide orient="horz" pos="2167"/>
        <p:guide pos="3840"/>
      </p:guideLst>
    </p:cSldViewPr>
  </p:slideViewPr>
  <p:outlineViewPr>
    <p:cViewPr>
      <p:scale>
        <a:sx n="33" d="100"/>
        <a:sy n="33" d="100"/>
      </p:scale>
      <p:origin x="0" y="4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571" y="63"/>
      </p:cViewPr>
      <p:guideLst>
        <p:guide orient="horz" pos="289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0C272-6C6B-4F04-8524-96F2D0EF948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16862-5A78-49C7-81B3-585FAA2545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BE220-D8DC-411E-BDB1-F5FBA9027221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38640-9B70-4F34-A4D8-7BE5E1AA6F6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38640-9B70-4F34-A4D8-7BE5E1AA6F6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99DB-FA5F-49A5-91C7-3565AE31A4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70F7-7208-42D5-8479-48157963462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005705" y="308368"/>
            <a:ext cx="2180590" cy="548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spc="6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4610100" y="857532"/>
            <a:ext cx="2971800" cy="262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spc="3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                      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CDD8C9-1CBF-4016-8418-5710DEE5085D}"/>
              </a:ext>
            </a:extLst>
          </p:cNvPr>
          <p:cNvSpPr/>
          <p:nvPr userDrawn="1"/>
        </p:nvSpPr>
        <p:spPr>
          <a:xfrm>
            <a:off x="0" y="0"/>
            <a:ext cx="12192000" cy="750627"/>
          </a:xfrm>
          <a:prstGeom prst="rect">
            <a:avLst/>
          </a:prstGeom>
          <a:solidFill>
            <a:srgbClr val="0DD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99DB-FA5F-49A5-91C7-3565AE31A4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70F7-7208-42D5-8479-48157963462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604D0E-4D69-4819-85D7-7C8FDC40C995}"/>
              </a:ext>
            </a:extLst>
          </p:cNvPr>
          <p:cNvSpPr/>
          <p:nvPr userDrawn="1"/>
        </p:nvSpPr>
        <p:spPr>
          <a:xfrm>
            <a:off x="0" y="0"/>
            <a:ext cx="12192000" cy="750627"/>
          </a:xfrm>
          <a:prstGeom prst="rect">
            <a:avLst/>
          </a:prstGeom>
          <a:solidFill>
            <a:srgbClr val="0DD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7"/>
            <a:ext cx="11542194" cy="43910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6CCBF9-B24A-46F1-8109-7D5C921CC0E5}"/>
              </a:ext>
            </a:extLst>
          </p:cNvPr>
          <p:cNvSpPr/>
          <p:nvPr userDrawn="1"/>
        </p:nvSpPr>
        <p:spPr>
          <a:xfrm>
            <a:off x="0" y="0"/>
            <a:ext cx="12192000" cy="750627"/>
          </a:xfrm>
          <a:prstGeom prst="rect">
            <a:avLst/>
          </a:prstGeom>
          <a:solidFill>
            <a:srgbClr val="0DD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8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323916" y="1"/>
            <a:ext cx="11542194" cy="2295525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35" tIns="85708" rIns="107135" bIns="85708" rtlCol="0" anchor="ctr"/>
          <a:lstStyle/>
          <a:p>
            <a:pPr marR="0" algn="ctr" defTabSz="1088449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99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23916" y="2444400"/>
            <a:ext cx="11542194" cy="923116"/>
          </a:xfrm>
        </p:spPr>
        <p:txBody>
          <a:bodyPr anchor="t" anchorCtr="0">
            <a:noAutofit/>
          </a:bodyPr>
          <a:lstStyle>
            <a:lvl1pPr>
              <a:defRPr sz="5998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</a:p>
        </p:txBody>
      </p:sp>
      <p:sp>
        <p:nvSpPr>
          <p:cNvPr id="93" name="Text Placeholder 92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3506401"/>
            <a:ext cx="11542194" cy="620713"/>
          </a:xfrm>
        </p:spPr>
        <p:txBody>
          <a:bodyPr/>
          <a:lstStyle>
            <a:lvl1pPr>
              <a:spcBef>
                <a:spcPts val="1429"/>
              </a:spcBef>
              <a:defRPr sz="1899" b="0"/>
            </a:lvl1pPr>
          </a:lstStyle>
          <a:p>
            <a:r>
              <a:rPr lang="en-US" dirty="0"/>
              <a:t>Subtitle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166134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67318"/>
            <a:ext cx="10515600" cy="683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817945"/>
            <a:ext cx="10515600" cy="535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299DB-FA5F-49A5-91C7-3565AE31A4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E70F7-7208-42D5-8479-48157963462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2" Type="http://schemas.openxmlformats.org/officeDocument/2006/relationships/image" Target="../media/image7.png"/><Relationship Id="rId1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1913822"/>
            <a:ext cx="12191999" cy="2745263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03265" y="2485798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智慧养老方案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111863" y="2050051"/>
            <a:ext cx="7968274" cy="2302497"/>
            <a:chOff x="2111863" y="2050051"/>
            <a:chExt cx="7968274" cy="230249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2147078" y="2088151"/>
              <a:ext cx="791748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2140477" y="2050051"/>
              <a:ext cx="2944" cy="230249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2111863" y="4319194"/>
              <a:ext cx="194702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051328" y="2050051"/>
              <a:ext cx="0" cy="229434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8133108" y="4312844"/>
              <a:ext cx="194702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4961080" y="4098277"/>
            <a:ext cx="2299979" cy="369332"/>
            <a:chOff x="5026681" y="3851531"/>
            <a:chExt cx="2077439" cy="24323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026681" y="3997020"/>
              <a:ext cx="4965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5523209" y="3851531"/>
              <a:ext cx="1145579" cy="243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prstClr val="white"/>
                  </a:solidFill>
                  <a:cs typeface="+mn-ea"/>
                  <a:sym typeface="+mn-lt"/>
                </a:rPr>
                <a:t>亿达未来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607591" y="3987789"/>
              <a:ext cx="4965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3420677" y="3216673"/>
            <a:ext cx="5370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prstClr val="white"/>
                </a:solidFill>
                <a:cs typeface="+mn-ea"/>
                <a:sym typeface="+mn-lt"/>
              </a:rPr>
              <a:t>全方位养老体系</a:t>
            </a:r>
          </a:p>
        </p:txBody>
      </p:sp>
      <p:pic>
        <p:nvPicPr>
          <p:cNvPr id="3" name="m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6226629" y="-506809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7F5D67-83B3-4D71-BF29-297CD21717DE}"/>
              </a:ext>
            </a:extLst>
          </p:cNvPr>
          <p:cNvSpPr txBox="1">
            <a:spLocks/>
          </p:cNvSpPr>
          <p:nvPr/>
        </p:nvSpPr>
        <p:spPr>
          <a:xfrm>
            <a:off x="838200" y="67318"/>
            <a:ext cx="10515600" cy="68331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机构养老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D2A2A7-FE81-4552-A29C-FA5C2375BBFC}"/>
              </a:ext>
            </a:extLst>
          </p:cNvPr>
          <p:cNvSpPr txBox="1"/>
          <p:nvPr/>
        </p:nvSpPr>
        <p:spPr>
          <a:xfrm>
            <a:off x="424999" y="952182"/>
            <a:ext cx="41827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亿达未来致力于创建智慧化的养老平台，结合智能化设备（监测，报警，智能手机等）和系统（手机</a:t>
            </a:r>
            <a:r>
              <a:rPr lang="en-US" altLang="zh-CN" sz="2400" dirty="0"/>
              <a:t>App</a:t>
            </a:r>
            <a:r>
              <a:rPr lang="zh-CN" altLang="en-US" sz="2400" dirty="0"/>
              <a:t>，微信服务，后台管理系统，</a:t>
            </a:r>
            <a:r>
              <a:rPr lang="en-US" altLang="zh-CN" sz="2400" dirty="0"/>
              <a:t>ERP &amp; CRM</a:t>
            </a:r>
            <a:r>
              <a:rPr lang="zh-CN" altLang="en-US" sz="2400" dirty="0"/>
              <a:t>系统，服务管理系统等），为机构养老提供全方位解决方案。</a:t>
            </a:r>
            <a:endParaRPr lang="en-US" altLang="zh-CN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A9A57F-2B27-4A0C-AB7F-4E230B8B9C4F}"/>
              </a:ext>
            </a:extLst>
          </p:cNvPr>
          <p:cNvSpPr/>
          <p:nvPr/>
        </p:nvSpPr>
        <p:spPr>
          <a:xfrm>
            <a:off x="5232606" y="5569975"/>
            <a:ext cx="6739317" cy="36168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高效云平台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9F62D6-E899-4329-B9FE-4F2110C6F120}"/>
              </a:ext>
            </a:extLst>
          </p:cNvPr>
          <p:cNvSpPr/>
          <p:nvPr/>
        </p:nvSpPr>
        <p:spPr>
          <a:xfrm>
            <a:off x="5278330" y="2983313"/>
            <a:ext cx="519221" cy="24955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接待管理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C0DB29-3311-4A39-B982-72669CBCE10E}"/>
              </a:ext>
            </a:extLst>
          </p:cNvPr>
          <p:cNvSpPr/>
          <p:nvPr/>
        </p:nvSpPr>
        <p:spPr>
          <a:xfrm>
            <a:off x="5278330" y="2530517"/>
            <a:ext cx="6739320" cy="361684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智能化设备</a:t>
            </a:r>
            <a:endParaRPr lang="zh-CN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A70075-7C57-4AF0-B712-A110CC3768CB}"/>
              </a:ext>
            </a:extLst>
          </p:cNvPr>
          <p:cNvSpPr/>
          <p:nvPr/>
        </p:nvSpPr>
        <p:spPr>
          <a:xfrm>
            <a:off x="5278331" y="2190480"/>
            <a:ext cx="6739319" cy="298231"/>
          </a:xfrm>
          <a:prstGeom prst="rect">
            <a:avLst/>
          </a:prstGeom>
          <a:solidFill>
            <a:srgbClr val="32504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大数据分析与预测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74C2080-0E79-4E97-ABEE-EFD96488FADA}"/>
              </a:ext>
            </a:extLst>
          </p:cNvPr>
          <p:cNvSpPr/>
          <p:nvPr/>
        </p:nvSpPr>
        <p:spPr>
          <a:xfrm>
            <a:off x="5950279" y="2983313"/>
            <a:ext cx="519221" cy="24955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老人信息管理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11EEF6E-E6BD-4173-98A0-326B4BEB9D79}"/>
              </a:ext>
            </a:extLst>
          </p:cNvPr>
          <p:cNvSpPr/>
          <p:nvPr/>
        </p:nvSpPr>
        <p:spPr>
          <a:xfrm>
            <a:off x="6622228" y="2983313"/>
            <a:ext cx="519221" cy="24955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养生膳食管理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D79578F-BD80-415D-A150-0CEE495E0CD3}"/>
              </a:ext>
            </a:extLst>
          </p:cNvPr>
          <p:cNvSpPr/>
          <p:nvPr/>
        </p:nvSpPr>
        <p:spPr>
          <a:xfrm>
            <a:off x="7294177" y="2983313"/>
            <a:ext cx="519221" cy="24955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护理服务管理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01BFD6-A930-4C7F-BD5B-D3AE9B0EDBFF}"/>
              </a:ext>
            </a:extLst>
          </p:cNvPr>
          <p:cNvSpPr/>
          <p:nvPr/>
        </p:nvSpPr>
        <p:spPr>
          <a:xfrm>
            <a:off x="7966126" y="2983313"/>
            <a:ext cx="519221" cy="24955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活动管理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B7A41BB-E10A-4612-A417-82AD5220A18F}"/>
              </a:ext>
            </a:extLst>
          </p:cNvPr>
          <p:cNvSpPr/>
          <p:nvPr/>
        </p:nvSpPr>
        <p:spPr>
          <a:xfrm>
            <a:off x="8638075" y="2983313"/>
            <a:ext cx="519221" cy="24955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费用管理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44E2968-E892-4BDB-8A5A-6DD00FF875E6}"/>
              </a:ext>
            </a:extLst>
          </p:cNvPr>
          <p:cNvSpPr/>
          <p:nvPr/>
        </p:nvSpPr>
        <p:spPr>
          <a:xfrm>
            <a:off x="9310024" y="2983313"/>
            <a:ext cx="519221" cy="24955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财务管理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16A8-A875-4BDA-B0C5-51B1C2972F1C}"/>
              </a:ext>
            </a:extLst>
          </p:cNvPr>
          <p:cNvSpPr/>
          <p:nvPr/>
        </p:nvSpPr>
        <p:spPr>
          <a:xfrm>
            <a:off x="9981973" y="2983313"/>
            <a:ext cx="519221" cy="24955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人员管理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9267432-43C9-48C3-9504-C17F813A4854}"/>
              </a:ext>
            </a:extLst>
          </p:cNvPr>
          <p:cNvSpPr/>
          <p:nvPr/>
        </p:nvSpPr>
        <p:spPr>
          <a:xfrm>
            <a:off x="10653922" y="2983313"/>
            <a:ext cx="519221" cy="24955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库存管理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9FA7065-82EF-4FC4-A7AD-1ECB0946EE44}"/>
              </a:ext>
            </a:extLst>
          </p:cNvPr>
          <p:cNvSpPr/>
          <p:nvPr/>
        </p:nvSpPr>
        <p:spPr>
          <a:xfrm>
            <a:off x="11325871" y="2983313"/>
            <a:ext cx="519221" cy="24955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设备管理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861108-3556-4FB8-99F3-ABB6CDDF196C}"/>
              </a:ext>
            </a:extLst>
          </p:cNvPr>
          <p:cNvSpPr/>
          <p:nvPr/>
        </p:nvSpPr>
        <p:spPr>
          <a:xfrm>
            <a:off x="5278331" y="1851155"/>
            <a:ext cx="6739319" cy="2982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健康养生</a:t>
            </a:r>
            <a:r>
              <a:rPr lang="en-US" altLang="zh-CN" dirty="0"/>
              <a:t>/</a:t>
            </a:r>
            <a:r>
              <a:rPr lang="zh-CN" altLang="en-US" dirty="0"/>
              <a:t>护理建议和安排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D3F02E-214A-4C53-BD0C-F159F6CA5EC2}"/>
              </a:ext>
            </a:extLst>
          </p:cNvPr>
          <p:cNvSpPr/>
          <p:nvPr/>
        </p:nvSpPr>
        <p:spPr>
          <a:xfrm>
            <a:off x="5278330" y="1511829"/>
            <a:ext cx="6739320" cy="2982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微信和手机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80289-6353-4AA3-AC4E-BFE88BA06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02" y="3724537"/>
            <a:ext cx="4212210" cy="175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D4809-5126-413D-B1AD-A8135DEEE114}"/>
              </a:ext>
            </a:extLst>
          </p:cNvPr>
          <p:cNvSpPr txBox="1"/>
          <p:nvPr/>
        </p:nvSpPr>
        <p:spPr>
          <a:xfrm>
            <a:off x="7122969" y="1029261"/>
            <a:ext cx="295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模块化智慧养老平台</a:t>
            </a:r>
          </a:p>
        </p:txBody>
      </p:sp>
    </p:spTree>
    <p:extLst>
      <p:ext uri="{BB962C8B-B14F-4D97-AF65-F5344CB8AC3E}">
        <p14:creationId xmlns:p14="http://schemas.microsoft.com/office/powerpoint/2010/main" val="164254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7F5D67-83B3-4D71-BF29-297CD21717DE}"/>
              </a:ext>
            </a:extLst>
          </p:cNvPr>
          <p:cNvSpPr txBox="1">
            <a:spLocks/>
          </p:cNvSpPr>
          <p:nvPr/>
        </p:nvSpPr>
        <p:spPr>
          <a:xfrm>
            <a:off x="838200" y="67318"/>
            <a:ext cx="10515600" cy="68331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社区</a:t>
            </a:r>
            <a:r>
              <a:rPr lang="en-US" altLang="zh-CN" dirty="0"/>
              <a:t>/</a:t>
            </a:r>
            <a:r>
              <a:rPr lang="zh-CN" altLang="en-US" dirty="0"/>
              <a:t>居家养老方案概述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9FD4E-AD3E-41DF-A242-6C77399CF046}"/>
              </a:ext>
            </a:extLst>
          </p:cNvPr>
          <p:cNvGrpSpPr/>
          <p:nvPr/>
        </p:nvGrpSpPr>
        <p:grpSpPr>
          <a:xfrm>
            <a:off x="720907" y="858731"/>
            <a:ext cx="9615356" cy="5999269"/>
            <a:chOff x="720907" y="858731"/>
            <a:chExt cx="9615356" cy="59992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60D957-E735-4FE2-AA9E-964C3FE9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858732"/>
              <a:ext cx="9380770" cy="59992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45DF09-B016-44BE-950A-22CC34AB8BD5}"/>
                </a:ext>
              </a:extLst>
            </p:cNvPr>
            <p:cNvSpPr txBox="1"/>
            <p:nvPr/>
          </p:nvSpPr>
          <p:spPr>
            <a:xfrm>
              <a:off x="2018211" y="908774"/>
              <a:ext cx="27758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老人家属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D9055C-E5FB-4BAC-BCC0-C14A39854EAC}"/>
                </a:ext>
              </a:extLst>
            </p:cNvPr>
            <p:cNvSpPr txBox="1"/>
            <p:nvPr/>
          </p:nvSpPr>
          <p:spPr>
            <a:xfrm>
              <a:off x="2018211" y="1420739"/>
              <a:ext cx="27758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使用智能体感设备和手机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6B3E34-E8FD-4B50-8AAA-9B761727FE6B}"/>
                </a:ext>
              </a:extLst>
            </p:cNvPr>
            <p:cNvSpPr txBox="1"/>
            <p:nvPr/>
          </p:nvSpPr>
          <p:spPr>
            <a:xfrm>
              <a:off x="2018211" y="2024145"/>
              <a:ext cx="2836817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不分时间，地点了解老人信息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无押金，首付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即刻试用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814DD3-8C35-4098-A504-EB5771F86AE0}"/>
                </a:ext>
              </a:extLst>
            </p:cNvPr>
            <p:cNvSpPr txBox="1"/>
            <p:nvPr/>
          </p:nvSpPr>
          <p:spPr>
            <a:xfrm>
              <a:off x="6404884" y="858732"/>
              <a:ext cx="11016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月使用费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E79E75-C69E-44D7-91F7-E887024FB7C0}"/>
                </a:ext>
              </a:extLst>
            </p:cNvPr>
            <p:cNvSpPr txBox="1"/>
            <p:nvPr/>
          </p:nvSpPr>
          <p:spPr>
            <a:xfrm>
              <a:off x="4794069" y="3121223"/>
              <a:ext cx="228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实时了解老人信息</a:t>
              </a:r>
              <a:endParaRPr lang="en-US" altLang="zh-CN" sz="14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25685A-6CE0-41E3-9747-057E1EFD383F}"/>
                </a:ext>
              </a:extLst>
            </p:cNvPr>
            <p:cNvSpPr txBox="1"/>
            <p:nvPr/>
          </p:nvSpPr>
          <p:spPr>
            <a:xfrm>
              <a:off x="3622766" y="3787415"/>
              <a:ext cx="146521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智能体感设备</a:t>
              </a:r>
              <a:endParaRPr lang="en-US" altLang="zh-CN" sz="14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59AE42-6FF4-4EA2-A580-EBC5F35AD43D}"/>
                </a:ext>
              </a:extLst>
            </p:cNvPr>
            <p:cNvSpPr txBox="1"/>
            <p:nvPr/>
          </p:nvSpPr>
          <p:spPr>
            <a:xfrm>
              <a:off x="1365069" y="4971780"/>
              <a:ext cx="146521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实时服务</a:t>
              </a:r>
              <a:endParaRPr lang="en-US" altLang="zh-CN" sz="14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9DD888-B1CF-4B30-9878-D90DD2C0DDD3}"/>
                </a:ext>
              </a:extLst>
            </p:cNvPr>
            <p:cNvSpPr txBox="1"/>
            <p:nvPr/>
          </p:nvSpPr>
          <p:spPr>
            <a:xfrm>
              <a:off x="2830286" y="4609951"/>
              <a:ext cx="8991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信息终端</a:t>
              </a:r>
              <a:endParaRPr lang="en-US" altLang="zh-CN" sz="14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2A49F8-A16B-4E27-8C68-83AE968ABF23}"/>
                </a:ext>
              </a:extLst>
            </p:cNvPr>
            <p:cNvSpPr txBox="1"/>
            <p:nvPr/>
          </p:nvSpPr>
          <p:spPr>
            <a:xfrm>
              <a:off x="2723608" y="5432487"/>
              <a:ext cx="8991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商家服务</a:t>
              </a:r>
              <a:endParaRPr lang="en-US" altLang="zh-CN" sz="14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1061F3-E755-49E4-B8CA-F902B49391FA}"/>
                </a:ext>
              </a:extLst>
            </p:cNvPr>
            <p:cNvSpPr txBox="1"/>
            <p:nvPr/>
          </p:nvSpPr>
          <p:spPr>
            <a:xfrm>
              <a:off x="7611294" y="5499978"/>
              <a:ext cx="155883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24*7</a:t>
              </a:r>
              <a:r>
                <a:rPr lang="zh-CN" altLang="en-US" sz="1400" dirty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en-US" altLang="zh-CN" sz="14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E5D4EB-D8F0-4738-9B74-484714AA026E}"/>
                </a:ext>
              </a:extLst>
            </p:cNvPr>
            <p:cNvSpPr txBox="1"/>
            <p:nvPr/>
          </p:nvSpPr>
          <p:spPr>
            <a:xfrm>
              <a:off x="8175174" y="3858366"/>
              <a:ext cx="181791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专家医养团队服务</a:t>
              </a:r>
              <a:endParaRPr lang="en-US" altLang="zh-CN" sz="14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523415-A23A-4F5C-848D-40BEB9771801}"/>
                </a:ext>
              </a:extLst>
            </p:cNvPr>
            <p:cNvSpPr txBox="1"/>
            <p:nvPr/>
          </p:nvSpPr>
          <p:spPr>
            <a:xfrm>
              <a:off x="5028113" y="4166143"/>
              <a:ext cx="13767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高效云平台</a:t>
              </a:r>
              <a:endParaRPr lang="en-US" altLang="zh-CN" sz="14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F699CF-4A41-4330-8877-AFDED1775733}"/>
                </a:ext>
              </a:extLst>
            </p:cNvPr>
            <p:cNvSpPr txBox="1"/>
            <p:nvPr/>
          </p:nvSpPr>
          <p:spPr>
            <a:xfrm>
              <a:off x="720907" y="5387661"/>
              <a:ext cx="10360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定期拜访</a:t>
              </a:r>
              <a:endParaRPr lang="en-US" altLang="zh-CN" sz="14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2565FD-CA43-4DEB-A4EA-865A814181FC}"/>
                </a:ext>
              </a:extLst>
            </p:cNvPr>
            <p:cNvSpPr txBox="1"/>
            <p:nvPr/>
          </p:nvSpPr>
          <p:spPr>
            <a:xfrm>
              <a:off x="1567544" y="3130075"/>
              <a:ext cx="15479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空巢老人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B20AA9-EFCA-4F2E-A136-82FADC76E867}"/>
                </a:ext>
              </a:extLst>
            </p:cNvPr>
            <p:cNvSpPr txBox="1"/>
            <p:nvPr/>
          </p:nvSpPr>
          <p:spPr>
            <a:xfrm>
              <a:off x="8938537" y="3342650"/>
              <a:ext cx="7018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子女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F3D269-139E-45AE-8E1C-2636B3F15E2F}"/>
                </a:ext>
              </a:extLst>
            </p:cNvPr>
            <p:cNvSpPr txBox="1"/>
            <p:nvPr/>
          </p:nvSpPr>
          <p:spPr>
            <a:xfrm>
              <a:off x="6333309" y="1404059"/>
              <a:ext cx="4002954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专家医疗团队代替子女对老人健康状况进行实时监测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定期拜访（对健康状况和安全情况进行确认）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当异常发生时，紧急联络子女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家属，并采取应急措施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家政服务等增值服务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DD717-3708-4544-A448-E0191B5CE939}"/>
                </a:ext>
              </a:extLst>
            </p:cNvPr>
            <p:cNvSpPr txBox="1"/>
            <p:nvPr/>
          </p:nvSpPr>
          <p:spPr>
            <a:xfrm>
              <a:off x="891403" y="1414809"/>
              <a:ext cx="94733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F6741F-1ABF-4076-BFA9-742C3BB265B6}"/>
                </a:ext>
              </a:extLst>
            </p:cNvPr>
            <p:cNvSpPr txBox="1"/>
            <p:nvPr/>
          </p:nvSpPr>
          <p:spPr>
            <a:xfrm>
              <a:off x="891403" y="911412"/>
              <a:ext cx="94733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目标客户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CA7653-5DEF-4085-9316-4E649CBE4A9A}"/>
                </a:ext>
              </a:extLst>
            </p:cNvPr>
            <p:cNvSpPr txBox="1"/>
            <p:nvPr/>
          </p:nvSpPr>
          <p:spPr>
            <a:xfrm>
              <a:off x="891403" y="2075345"/>
              <a:ext cx="9473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为客户带来的价值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66A2A-FADA-410C-8C70-37DF53B020D2}"/>
                </a:ext>
              </a:extLst>
            </p:cNvPr>
            <p:cNvSpPr txBox="1"/>
            <p:nvPr/>
          </p:nvSpPr>
          <p:spPr>
            <a:xfrm>
              <a:off x="5420811" y="1834946"/>
              <a:ext cx="9473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方案优势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44F314B-AF02-40E3-BCE4-A3142A36E17B}"/>
                </a:ext>
              </a:extLst>
            </p:cNvPr>
            <p:cNvSpPr txBox="1"/>
            <p:nvPr/>
          </p:nvSpPr>
          <p:spPr>
            <a:xfrm>
              <a:off x="5415506" y="868642"/>
              <a:ext cx="94733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4A6F52-096D-47AB-88DD-99D84577E97E}"/>
                </a:ext>
              </a:extLst>
            </p:cNvPr>
            <p:cNvSpPr txBox="1"/>
            <p:nvPr/>
          </p:nvSpPr>
          <p:spPr>
            <a:xfrm>
              <a:off x="1283289" y="6492314"/>
              <a:ext cx="161013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送餐，食材服务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30D2FD-0728-4B7B-A7D1-3260D2D6020B}"/>
                </a:ext>
              </a:extLst>
            </p:cNvPr>
            <p:cNvSpPr txBox="1"/>
            <p:nvPr/>
          </p:nvSpPr>
          <p:spPr>
            <a:xfrm>
              <a:off x="7080070" y="5871212"/>
              <a:ext cx="91439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呼叫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66C179-268C-4973-BEFE-2485F2D2CAD8}"/>
                </a:ext>
              </a:extLst>
            </p:cNvPr>
            <p:cNvSpPr txBox="1"/>
            <p:nvPr/>
          </p:nvSpPr>
          <p:spPr>
            <a:xfrm>
              <a:off x="7441746" y="858731"/>
              <a:ext cx="94733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85EB8A-F2BE-4B58-939E-299F3F1F2603}"/>
                </a:ext>
              </a:extLst>
            </p:cNvPr>
            <p:cNvSpPr txBox="1"/>
            <p:nvPr/>
          </p:nvSpPr>
          <p:spPr>
            <a:xfrm>
              <a:off x="9380629" y="4664003"/>
              <a:ext cx="61245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营养师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5743DE-3973-4CDB-BE50-7AE229FEFA71}"/>
                </a:ext>
              </a:extLst>
            </p:cNvPr>
            <p:cNvSpPr txBox="1"/>
            <p:nvPr/>
          </p:nvSpPr>
          <p:spPr>
            <a:xfrm>
              <a:off x="8863897" y="4229600"/>
              <a:ext cx="8991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医疗专家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178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7F5D67-83B3-4D71-BF29-297CD21717DE}"/>
              </a:ext>
            </a:extLst>
          </p:cNvPr>
          <p:cNvSpPr txBox="1">
            <a:spLocks/>
          </p:cNvSpPr>
          <p:nvPr/>
        </p:nvSpPr>
        <p:spPr>
          <a:xfrm>
            <a:off x="838200" y="67318"/>
            <a:ext cx="10515600" cy="68331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客户群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B6CEE5-96B6-434A-AD49-69C90C6EFB8E}"/>
              </a:ext>
            </a:extLst>
          </p:cNvPr>
          <p:cNvGrpSpPr/>
          <p:nvPr/>
        </p:nvGrpSpPr>
        <p:grpSpPr>
          <a:xfrm>
            <a:off x="838200" y="849657"/>
            <a:ext cx="10748554" cy="5864651"/>
            <a:chOff x="838200" y="849657"/>
            <a:chExt cx="10748554" cy="58646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2D6E71-6A06-45FB-969A-D96E9E210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849657"/>
              <a:ext cx="8654881" cy="586465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78ECEF-69A8-4C1B-939D-A51FF405C9CC}"/>
                </a:ext>
              </a:extLst>
            </p:cNvPr>
            <p:cNvSpPr txBox="1"/>
            <p:nvPr/>
          </p:nvSpPr>
          <p:spPr>
            <a:xfrm>
              <a:off x="920931" y="907869"/>
              <a:ext cx="1066582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智慧养老方案以中高端客户（老人子女）为切入点，进而扩展为老人生活服务，后期扩展到各地方政府，社区医疗及养老机构，养老院，养老地产企业，旅居养老企业，保险公司等。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B56DC7-72B5-480F-B516-C17A6DFF97F9}"/>
                </a:ext>
              </a:extLst>
            </p:cNvPr>
            <p:cNvSpPr txBox="1"/>
            <p:nvPr/>
          </p:nvSpPr>
          <p:spPr>
            <a:xfrm>
              <a:off x="2582092" y="2477589"/>
              <a:ext cx="1206137" cy="3693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初始客户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A9D68C-DEDA-42B2-B1C9-FACF4C4ABAFE}"/>
                </a:ext>
              </a:extLst>
            </p:cNvPr>
            <p:cNvSpPr txBox="1"/>
            <p:nvPr/>
          </p:nvSpPr>
          <p:spPr>
            <a:xfrm>
              <a:off x="2518955" y="5699760"/>
              <a:ext cx="1206137" cy="3693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后期客户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4321B3-391C-4725-90C4-7174D432BD8C}"/>
                </a:ext>
              </a:extLst>
            </p:cNvPr>
            <p:cNvSpPr txBox="1"/>
            <p:nvPr/>
          </p:nvSpPr>
          <p:spPr>
            <a:xfrm>
              <a:off x="3934097" y="1831228"/>
              <a:ext cx="38970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初期客户群（核心客户）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40AAA9-F4CA-41C0-BE3A-CE3E62BB04C5}"/>
                </a:ext>
              </a:extLst>
            </p:cNvPr>
            <p:cNvSpPr txBox="1"/>
            <p:nvPr/>
          </p:nvSpPr>
          <p:spPr>
            <a:xfrm>
              <a:off x="3981994" y="3442314"/>
              <a:ext cx="38970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老年客户群拓展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F4598A-4A76-4C21-9E89-DC3503233733}"/>
                </a:ext>
              </a:extLst>
            </p:cNvPr>
            <p:cNvSpPr txBox="1"/>
            <p:nvPr/>
          </p:nvSpPr>
          <p:spPr>
            <a:xfrm>
              <a:off x="4034245" y="4893645"/>
              <a:ext cx="38970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将来要扩展的客户群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A42F58-B389-411A-B239-515A36871C62}"/>
                </a:ext>
              </a:extLst>
            </p:cNvPr>
            <p:cNvSpPr txBox="1"/>
            <p:nvPr/>
          </p:nvSpPr>
          <p:spPr>
            <a:xfrm>
              <a:off x="4076329" y="2255229"/>
              <a:ext cx="4937041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与老人分开居住的子女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40-50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岁的中产阶层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富裕阶层）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6F0E75-7F76-415E-8785-DEBB45C0DFD0}"/>
                </a:ext>
              </a:extLst>
            </p:cNvPr>
            <p:cNvSpPr txBox="1"/>
            <p:nvPr/>
          </p:nvSpPr>
          <p:spPr>
            <a:xfrm>
              <a:off x="4076329" y="3976937"/>
              <a:ext cx="493704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需要生活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家政支持的较富裕的老人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DDFC48-0E6B-4914-9846-2E8FEBF9A665}"/>
                </a:ext>
              </a:extLst>
            </p:cNvPr>
            <p:cNvSpPr txBox="1"/>
            <p:nvPr/>
          </p:nvSpPr>
          <p:spPr>
            <a:xfrm>
              <a:off x="4076329" y="5366360"/>
              <a:ext cx="4937041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地方政府，社区医疗及养老机构，养老院，可以上门服务的家政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陪护人员，养老地产企业，旅居养老企业，保险公司等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972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7F5D67-83B3-4D71-BF29-297CD21717DE}"/>
              </a:ext>
            </a:extLst>
          </p:cNvPr>
          <p:cNvSpPr txBox="1">
            <a:spLocks/>
          </p:cNvSpPr>
          <p:nvPr/>
        </p:nvSpPr>
        <p:spPr>
          <a:xfrm>
            <a:off x="838200" y="67318"/>
            <a:ext cx="10515600" cy="68331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服务方式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3228D-9A09-4994-B107-FAB0D16B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7637"/>
            <a:ext cx="8937305" cy="5843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A40233-5C0A-4D8B-A12B-2B621D574FBA}"/>
              </a:ext>
            </a:extLst>
          </p:cNvPr>
          <p:cNvSpPr txBox="1"/>
          <p:nvPr/>
        </p:nvSpPr>
        <p:spPr>
          <a:xfrm>
            <a:off x="763088" y="875213"/>
            <a:ext cx="106658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基于物联网等最新信息技术的老人健康监测服务，同时为客户提供完整的家政，生活支援服务，陪护，医疗服务（就近），为客户提供一个安心，便捷，健康的全新生活体验。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A8E625-8157-450D-B916-D5643EC4B5E1}"/>
              </a:ext>
            </a:extLst>
          </p:cNvPr>
          <p:cNvSpPr txBox="1"/>
          <p:nvPr/>
        </p:nvSpPr>
        <p:spPr>
          <a:xfrm>
            <a:off x="6095999" y="1917841"/>
            <a:ext cx="414636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定期拜访并了解健康状况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为老人提供预防疾病的健康养生信息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B9B5A2-1E18-472F-9E53-2A8709B27132}"/>
              </a:ext>
            </a:extLst>
          </p:cNvPr>
          <p:cNvSpPr/>
          <p:nvPr/>
        </p:nvSpPr>
        <p:spPr>
          <a:xfrm>
            <a:off x="4149633" y="1646129"/>
            <a:ext cx="1946366" cy="9666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专家医疗团队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健康运动指导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66AC86D-3C58-4B5F-A9C3-8E3F23FBA53B}"/>
              </a:ext>
            </a:extLst>
          </p:cNvPr>
          <p:cNvSpPr/>
          <p:nvPr/>
        </p:nvSpPr>
        <p:spPr>
          <a:xfrm>
            <a:off x="1238793" y="3712254"/>
            <a:ext cx="1582784" cy="8858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社区服务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1B3A18-C9E3-4D8A-84A8-559AC2006EE6}"/>
              </a:ext>
            </a:extLst>
          </p:cNvPr>
          <p:cNvSpPr/>
          <p:nvPr/>
        </p:nvSpPr>
        <p:spPr>
          <a:xfrm>
            <a:off x="1534884" y="4452499"/>
            <a:ext cx="1582784" cy="8858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陪护团队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73716-3990-4384-97E7-84A6D2579B09}"/>
              </a:ext>
            </a:extLst>
          </p:cNvPr>
          <p:cNvSpPr txBox="1"/>
          <p:nvPr/>
        </p:nvSpPr>
        <p:spPr>
          <a:xfrm>
            <a:off x="687976" y="5410794"/>
            <a:ext cx="346165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定期拜访，并关怀老人的健康和生活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为老人提供倾诉交谈的渠道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918B5-B6CD-4180-B6DF-D04580002FE5}"/>
              </a:ext>
            </a:extLst>
          </p:cNvPr>
          <p:cNvSpPr txBox="1"/>
          <p:nvPr/>
        </p:nvSpPr>
        <p:spPr>
          <a:xfrm>
            <a:off x="6884870" y="4633824"/>
            <a:ext cx="414636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定期了解老人生活状况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家政服务（修理电器，水管，保洁，购物等）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E4D86B4-291B-491D-8E24-17CA3C1DB79D}"/>
              </a:ext>
            </a:extLst>
          </p:cNvPr>
          <p:cNvSpPr/>
          <p:nvPr/>
        </p:nvSpPr>
        <p:spPr>
          <a:xfrm>
            <a:off x="3986344" y="5338370"/>
            <a:ext cx="1582784" cy="1066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食材，送餐服务商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8C62CD-3928-46AC-BF0B-A8C0964F9E55}"/>
              </a:ext>
            </a:extLst>
          </p:cNvPr>
          <p:cNvSpPr txBox="1"/>
          <p:nvPr/>
        </p:nvSpPr>
        <p:spPr>
          <a:xfrm>
            <a:off x="6076606" y="5706522"/>
            <a:ext cx="414636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1343A9-2B41-41AE-B468-9B58CCC35CC5}"/>
              </a:ext>
            </a:extLst>
          </p:cNvPr>
          <p:cNvSpPr/>
          <p:nvPr/>
        </p:nvSpPr>
        <p:spPr>
          <a:xfrm>
            <a:off x="5122816" y="5858551"/>
            <a:ext cx="1582784" cy="8858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食材，送餐服务商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6BC5DE35-AAB9-4156-B40B-D580EE6D7586}"/>
              </a:ext>
            </a:extLst>
          </p:cNvPr>
          <p:cNvSpPr/>
          <p:nvPr/>
        </p:nvSpPr>
        <p:spPr>
          <a:xfrm>
            <a:off x="4995518" y="5109997"/>
            <a:ext cx="343989" cy="203748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95FC8C-D93C-4EAF-869F-633ACB72F7A2}"/>
              </a:ext>
            </a:extLst>
          </p:cNvPr>
          <p:cNvSpPr txBox="1"/>
          <p:nvPr/>
        </p:nvSpPr>
        <p:spPr>
          <a:xfrm>
            <a:off x="6806836" y="5963862"/>
            <a:ext cx="414636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提供适合老人健康的食谱，食材和餐点。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为老人提供健康养生信息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快递配送服务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769031-52D9-4168-93D6-93C88E1F9EA1}"/>
              </a:ext>
            </a:extLst>
          </p:cNvPr>
          <p:cNvSpPr txBox="1"/>
          <p:nvPr/>
        </p:nvSpPr>
        <p:spPr>
          <a:xfrm>
            <a:off x="4562641" y="3047696"/>
            <a:ext cx="14884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实时健康监护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456436-4F1C-4295-B55A-F416095989A2}"/>
              </a:ext>
            </a:extLst>
          </p:cNvPr>
          <p:cNvSpPr txBox="1"/>
          <p:nvPr/>
        </p:nvSpPr>
        <p:spPr>
          <a:xfrm>
            <a:off x="4204125" y="3497045"/>
            <a:ext cx="1582785" cy="319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独居老人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0A0F132-4834-4632-983F-B816D656C836}"/>
              </a:ext>
            </a:extLst>
          </p:cNvPr>
          <p:cNvSpPr/>
          <p:nvPr/>
        </p:nvSpPr>
        <p:spPr>
          <a:xfrm>
            <a:off x="7377791" y="3761349"/>
            <a:ext cx="1582784" cy="8858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社区服务站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9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7F5D67-83B3-4D71-BF29-297CD21717DE}"/>
              </a:ext>
            </a:extLst>
          </p:cNvPr>
          <p:cNvSpPr txBox="1">
            <a:spLocks/>
          </p:cNvSpPr>
          <p:nvPr/>
        </p:nvSpPr>
        <p:spPr>
          <a:xfrm>
            <a:off x="838200" y="67318"/>
            <a:ext cx="10515600" cy="68331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居家养老实时监测服务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46A66E-4E03-424A-9325-6B77CECB9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0145"/>
            <a:ext cx="9183918" cy="5930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AE1923-8CD4-486B-A2ED-CA5F003CF6AD}"/>
              </a:ext>
            </a:extLst>
          </p:cNvPr>
          <p:cNvSpPr txBox="1"/>
          <p:nvPr/>
        </p:nvSpPr>
        <p:spPr>
          <a:xfrm>
            <a:off x="9692640" y="6421350"/>
            <a:ext cx="7641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605E1-903D-4AA6-B2E3-908E73210AB0}"/>
              </a:ext>
            </a:extLst>
          </p:cNvPr>
          <p:cNvSpPr txBox="1"/>
          <p:nvPr/>
        </p:nvSpPr>
        <p:spPr>
          <a:xfrm>
            <a:off x="3359694" y="896355"/>
            <a:ext cx="32174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体感设备，紧急报警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呼叫设备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7EA63-49EF-46BF-8911-BBFBB16601EE}"/>
              </a:ext>
            </a:extLst>
          </p:cNvPr>
          <p:cNvSpPr txBox="1"/>
          <p:nvPr/>
        </p:nvSpPr>
        <p:spPr>
          <a:xfrm>
            <a:off x="1108164" y="924484"/>
            <a:ext cx="152617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11A13-1205-430E-B85D-DBF3A0136AB8}"/>
              </a:ext>
            </a:extLst>
          </p:cNvPr>
          <p:cNvSpPr txBox="1"/>
          <p:nvPr/>
        </p:nvSpPr>
        <p:spPr>
          <a:xfrm>
            <a:off x="1965960" y="1262425"/>
            <a:ext cx="9535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950BD-0C88-4863-8C91-E41DB2349892}"/>
              </a:ext>
            </a:extLst>
          </p:cNvPr>
          <p:cNvSpPr txBox="1"/>
          <p:nvPr/>
        </p:nvSpPr>
        <p:spPr>
          <a:xfrm>
            <a:off x="3359696" y="1262425"/>
            <a:ext cx="29431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配备通信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卡，高效电池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4C7B7-A1FF-47EF-9A0C-064444D2EB9A}"/>
              </a:ext>
            </a:extLst>
          </p:cNvPr>
          <p:cNvSpPr txBox="1"/>
          <p:nvPr/>
        </p:nvSpPr>
        <p:spPr>
          <a:xfrm>
            <a:off x="1108166" y="1633927"/>
            <a:ext cx="12235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核心服务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22CF5-5AB0-4EB6-93D4-A5A7778E2E14}"/>
              </a:ext>
            </a:extLst>
          </p:cNvPr>
          <p:cNvSpPr txBox="1"/>
          <p:nvPr/>
        </p:nvSpPr>
        <p:spPr>
          <a:xfrm>
            <a:off x="3361872" y="1611177"/>
            <a:ext cx="41949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天，每天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小时不间断服务（服务中心）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DC319-6F74-4BEF-A9EB-BCE675DFFEC3}"/>
              </a:ext>
            </a:extLst>
          </p:cNvPr>
          <p:cNvSpPr txBox="1"/>
          <p:nvPr/>
        </p:nvSpPr>
        <p:spPr>
          <a:xfrm>
            <a:off x="1695995" y="1941287"/>
            <a:ext cx="12235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服务亮点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6AC373-D043-4F80-B51F-8000BCC3D8C5}"/>
              </a:ext>
            </a:extLst>
          </p:cNvPr>
          <p:cNvSpPr txBox="1"/>
          <p:nvPr/>
        </p:nvSpPr>
        <p:spPr>
          <a:xfrm>
            <a:off x="1695995" y="2306439"/>
            <a:ext cx="12235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差异化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040B3-79DE-4A0D-B015-7A24B5F68291}"/>
              </a:ext>
            </a:extLst>
          </p:cNvPr>
          <p:cNvSpPr txBox="1"/>
          <p:nvPr/>
        </p:nvSpPr>
        <p:spPr>
          <a:xfrm>
            <a:off x="3359695" y="1941287"/>
            <a:ext cx="518341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呼叫中心人员的定期电话拜访，紧急情况发生时与子女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家人的联络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BBF962-7587-44B8-B261-AA67445F8EEB}"/>
              </a:ext>
            </a:extLst>
          </p:cNvPr>
          <p:cNvSpPr txBox="1"/>
          <p:nvPr/>
        </p:nvSpPr>
        <p:spPr>
          <a:xfrm>
            <a:off x="3359695" y="2308924"/>
            <a:ext cx="518341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老人定期拜访和，老人健康状况的检查和关怀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C404AB-A63E-4ADA-82A4-2785E143A9B3}"/>
              </a:ext>
            </a:extLst>
          </p:cNvPr>
          <p:cNvSpPr txBox="1"/>
          <p:nvPr/>
        </p:nvSpPr>
        <p:spPr>
          <a:xfrm>
            <a:off x="3359695" y="2599800"/>
            <a:ext cx="65640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客户可以通过智能体感设备传输的数据在手机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确认老人状态，和定期的健康，活动报告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A1D8D-6845-4260-B59F-883B3FF8ECE6}"/>
              </a:ext>
            </a:extLst>
          </p:cNvPr>
          <p:cNvSpPr txBox="1"/>
          <p:nvPr/>
        </p:nvSpPr>
        <p:spPr>
          <a:xfrm>
            <a:off x="1108166" y="2599075"/>
            <a:ext cx="12235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追加服务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B72A0-FEF0-4875-B33D-21537A0F46E1}"/>
              </a:ext>
            </a:extLst>
          </p:cNvPr>
          <p:cNvSpPr txBox="1"/>
          <p:nvPr/>
        </p:nvSpPr>
        <p:spPr>
          <a:xfrm>
            <a:off x="1108165" y="2891712"/>
            <a:ext cx="16872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为客户带来的价值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93F7E4-2A36-426B-A76A-66144D4BDA96}"/>
              </a:ext>
            </a:extLst>
          </p:cNvPr>
          <p:cNvSpPr txBox="1"/>
          <p:nvPr/>
        </p:nvSpPr>
        <p:spPr>
          <a:xfrm>
            <a:off x="3359694" y="2890676"/>
            <a:ext cx="65640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作为代理管家，为老人子女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小时监测老人状态，并更好地关心老人地健康，生活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D8C65-CF80-4640-BCED-4D838C4D6E02}"/>
              </a:ext>
            </a:extLst>
          </p:cNvPr>
          <p:cNvSpPr txBox="1"/>
          <p:nvPr/>
        </p:nvSpPr>
        <p:spPr>
          <a:xfrm>
            <a:off x="1122317" y="3537368"/>
            <a:ext cx="16872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老人健康监测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A87209-EF19-4B4A-9013-B83202D0A390}"/>
              </a:ext>
            </a:extLst>
          </p:cNvPr>
          <p:cNvSpPr txBox="1"/>
          <p:nvPr/>
        </p:nvSpPr>
        <p:spPr>
          <a:xfrm>
            <a:off x="5107758" y="3518256"/>
            <a:ext cx="16872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业务流程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40F0D-A188-4D64-92A0-56BC6CC500C5}"/>
              </a:ext>
            </a:extLst>
          </p:cNvPr>
          <p:cNvSpPr txBox="1"/>
          <p:nvPr/>
        </p:nvSpPr>
        <p:spPr>
          <a:xfrm>
            <a:off x="1122318" y="6071016"/>
            <a:ext cx="128274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利用老人监测设备，监测老人地活动情况，并一键报警</a:t>
            </a:r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BC0115-E787-4C62-8DA6-858C57CEBE5A}"/>
              </a:ext>
            </a:extLst>
          </p:cNvPr>
          <p:cNvSpPr txBox="1"/>
          <p:nvPr/>
        </p:nvSpPr>
        <p:spPr>
          <a:xfrm>
            <a:off x="3617868" y="6071016"/>
            <a:ext cx="128274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子女</a:t>
            </a:r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家人可以用电脑，手机</a:t>
            </a:r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实时看到老人地状况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4FBD6A-D0A4-4943-8B9E-D07186F40FBD}"/>
              </a:ext>
            </a:extLst>
          </p:cNvPr>
          <p:cNvSpPr txBox="1"/>
          <p:nvPr/>
        </p:nvSpPr>
        <p:spPr>
          <a:xfrm>
            <a:off x="2008822" y="4352924"/>
            <a:ext cx="476794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BDF089-E87B-496E-9BA1-C14F0AC64722}"/>
              </a:ext>
            </a:extLst>
          </p:cNvPr>
          <p:cNvSpPr txBox="1"/>
          <p:nvPr/>
        </p:nvSpPr>
        <p:spPr>
          <a:xfrm>
            <a:off x="1815738" y="5663660"/>
            <a:ext cx="476794" cy="1692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一键报警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9608C0-8718-4190-B87C-FAEF9D00A839}"/>
              </a:ext>
            </a:extLst>
          </p:cNvPr>
          <p:cNvSpPr txBox="1"/>
          <p:nvPr/>
        </p:nvSpPr>
        <p:spPr>
          <a:xfrm>
            <a:off x="1275330" y="5663661"/>
            <a:ext cx="476794" cy="1692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感应设备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B4A25C-0BA4-4373-99E5-86A876352838}"/>
              </a:ext>
            </a:extLst>
          </p:cNvPr>
          <p:cNvSpPr txBox="1"/>
          <p:nvPr/>
        </p:nvSpPr>
        <p:spPr>
          <a:xfrm>
            <a:off x="1375682" y="4897608"/>
            <a:ext cx="871537" cy="20005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设置在老人住宅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53CD64-7219-4E13-A46F-E70B722E815B}"/>
              </a:ext>
            </a:extLst>
          </p:cNvPr>
          <p:cNvSpPr txBox="1"/>
          <p:nvPr/>
        </p:nvSpPr>
        <p:spPr>
          <a:xfrm>
            <a:off x="2634343" y="4375619"/>
            <a:ext cx="771661" cy="2154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数据中心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A6DAC0-0D90-4D72-A30A-38518FB6D9B5}"/>
              </a:ext>
            </a:extLst>
          </p:cNvPr>
          <p:cNvSpPr txBox="1"/>
          <p:nvPr/>
        </p:nvSpPr>
        <p:spPr>
          <a:xfrm>
            <a:off x="3514724" y="4252509"/>
            <a:ext cx="533401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子女</a:t>
            </a:r>
            <a:endParaRPr lang="en-US" altLang="zh-CN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家人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F84084-CCCA-471E-887C-502BEFCB8E77}"/>
              </a:ext>
            </a:extLst>
          </p:cNvPr>
          <p:cNvSpPr txBox="1"/>
          <p:nvPr/>
        </p:nvSpPr>
        <p:spPr>
          <a:xfrm>
            <a:off x="4059692" y="4291369"/>
            <a:ext cx="111401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不论何时何地，都可以查看老人状态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101811-9138-4081-94B4-0D756552FCFE}"/>
              </a:ext>
            </a:extLst>
          </p:cNvPr>
          <p:cNvSpPr txBox="1"/>
          <p:nvPr/>
        </p:nvSpPr>
        <p:spPr>
          <a:xfrm>
            <a:off x="2638086" y="5595575"/>
            <a:ext cx="771661" cy="2154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0727AE-7201-49B3-9808-E37CACF12CA5}"/>
              </a:ext>
            </a:extLst>
          </p:cNvPr>
          <p:cNvSpPr txBox="1"/>
          <p:nvPr/>
        </p:nvSpPr>
        <p:spPr>
          <a:xfrm>
            <a:off x="6019800" y="4064151"/>
            <a:ext cx="7048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商户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232F13-163F-4205-9BF0-C157EF0AB7AC}"/>
              </a:ext>
            </a:extLst>
          </p:cNvPr>
          <p:cNvSpPr txBox="1"/>
          <p:nvPr/>
        </p:nvSpPr>
        <p:spPr>
          <a:xfrm>
            <a:off x="7647622" y="3580584"/>
            <a:ext cx="476794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C23D82-FD5D-426F-9D68-4AF194DA7A05}"/>
              </a:ext>
            </a:extLst>
          </p:cNvPr>
          <p:cNvSpPr txBox="1"/>
          <p:nvPr/>
        </p:nvSpPr>
        <p:spPr>
          <a:xfrm>
            <a:off x="8654687" y="5690078"/>
            <a:ext cx="6893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电话，微信联络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FDC615-1324-4D7F-BB2F-78973CD914C8}"/>
              </a:ext>
            </a:extLst>
          </p:cNvPr>
          <p:cNvSpPr txBox="1"/>
          <p:nvPr/>
        </p:nvSpPr>
        <p:spPr>
          <a:xfrm>
            <a:off x="8782255" y="5360335"/>
            <a:ext cx="68933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子女</a:t>
            </a:r>
            <a:r>
              <a:rPr lang="en-US" altLang="zh-CN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家人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7C521-BB22-454F-A217-BE45CC5A5C7F}"/>
              </a:ext>
            </a:extLst>
          </p:cNvPr>
          <p:cNvSpPr txBox="1"/>
          <p:nvPr/>
        </p:nvSpPr>
        <p:spPr>
          <a:xfrm>
            <a:off x="9826176" y="4403609"/>
            <a:ext cx="260799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为老人安排</a:t>
            </a:r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</a:t>
            </a:r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救</a:t>
            </a:r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65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7F5D67-83B3-4D71-BF29-297CD21717DE}"/>
              </a:ext>
            </a:extLst>
          </p:cNvPr>
          <p:cNvSpPr txBox="1">
            <a:spLocks/>
          </p:cNvSpPr>
          <p:nvPr/>
        </p:nvSpPr>
        <p:spPr>
          <a:xfrm>
            <a:off x="838200" y="67318"/>
            <a:ext cx="10515600" cy="68331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健康管理与养生服务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955215-30BE-4FBF-BB59-7C0695EF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853863"/>
            <a:ext cx="9019501" cy="5936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AEBC5-49B8-4C77-9471-40537999E8A7}"/>
              </a:ext>
            </a:extLst>
          </p:cNvPr>
          <p:cNvSpPr txBox="1"/>
          <p:nvPr/>
        </p:nvSpPr>
        <p:spPr>
          <a:xfrm>
            <a:off x="1311364" y="891963"/>
            <a:ext cx="152617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E29A7-252E-405B-9AC3-6EDF87CF74FA}"/>
              </a:ext>
            </a:extLst>
          </p:cNvPr>
          <p:cNvSpPr txBox="1"/>
          <p:nvPr/>
        </p:nvSpPr>
        <p:spPr>
          <a:xfrm>
            <a:off x="1311364" y="1234097"/>
            <a:ext cx="129068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核心服务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67ACA-74DB-4907-8C21-F623BD3BD855}"/>
              </a:ext>
            </a:extLst>
          </p:cNvPr>
          <p:cNvSpPr txBox="1"/>
          <p:nvPr/>
        </p:nvSpPr>
        <p:spPr>
          <a:xfrm>
            <a:off x="1936746" y="1610335"/>
            <a:ext cx="12235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服务亮点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6AAF5-6DFF-4350-9725-5425E62F1BF7}"/>
              </a:ext>
            </a:extLst>
          </p:cNvPr>
          <p:cNvSpPr txBox="1"/>
          <p:nvPr/>
        </p:nvSpPr>
        <p:spPr>
          <a:xfrm>
            <a:off x="1956705" y="1958819"/>
            <a:ext cx="12235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差异化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F219B3-9E2E-4303-8C16-F8836601F60A}"/>
              </a:ext>
            </a:extLst>
          </p:cNvPr>
          <p:cNvSpPr txBox="1"/>
          <p:nvPr/>
        </p:nvSpPr>
        <p:spPr>
          <a:xfrm>
            <a:off x="1344928" y="2303307"/>
            <a:ext cx="12235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追加服务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6CC7-5093-4B90-997B-616442D9C5E2}"/>
              </a:ext>
            </a:extLst>
          </p:cNvPr>
          <p:cNvSpPr txBox="1"/>
          <p:nvPr/>
        </p:nvSpPr>
        <p:spPr>
          <a:xfrm>
            <a:off x="1344927" y="2614994"/>
            <a:ext cx="16872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为客户带来的价值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0C1DCF-12D1-48D9-8822-6F4E6C92A282}"/>
              </a:ext>
            </a:extLst>
          </p:cNvPr>
          <p:cNvSpPr txBox="1"/>
          <p:nvPr/>
        </p:nvSpPr>
        <p:spPr>
          <a:xfrm>
            <a:off x="3700777" y="892525"/>
            <a:ext cx="232537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天气与历史数据分析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397B4-9254-4084-BBEF-2E6881F21AD6}"/>
              </a:ext>
            </a:extLst>
          </p:cNvPr>
          <p:cNvSpPr txBox="1"/>
          <p:nvPr/>
        </p:nvSpPr>
        <p:spPr>
          <a:xfrm>
            <a:off x="3695678" y="1239450"/>
            <a:ext cx="40970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根据天气分析结果结合节气给出专业的健康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6FE9C-9EE3-4729-8A41-52AC03759D15}"/>
              </a:ext>
            </a:extLst>
          </p:cNvPr>
          <p:cNvSpPr txBox="1"/>
          <p:nvPr/>
        </p:nvSpPr>
        <p:spPr>
          <a:xfrm>
            <a:off x="3695678" y="1966302"/>
            <a:ext cx="46609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根据老人的健康信息，结合气候分析数据为老人提供健康养生建议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A2B-AE2B-4F68-9C06-5B9E0FF69C39}"/>
              </a:ext>
            </a:extLst>
          </p:cNvPr>
          <p:cNvSpPr txBox="1"/>
          <p:nvPr/>
        </p:nvSpPr>
        <p:spPr>
          <a:xfrm>
            <a:off x="3695678" y="1975220"/>
            <a:ext cx="46609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根据天气分析数据为老人提供健康养生建议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49031-357F-47BA-8441-DE980A5D7B7F}"/>
              </a:ext>
            </a:extLst>
          </p:cNvPr>
          <p:cNvSpPr txBox="1"/>
          <p:nvPr/>
        </p:nvSpPr>
        <p:spPr>
          <a:xfrm>
            <a:off x="3695677" y="1625037"/>
            <a:ext cx="40970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根据智能体感设备的数据，提供专业的健康养生建议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B96A3-8D68-44DC-A27C-327A98ABAB90}"/>
              </a:ext>
            </a:extLst>
          </p:cNvPr>
          <p:cNvSpPr txBox="1"/>
          <p:nvPr/>
        </p:nvSpPr>
        <p:spPr>
          <a:xfrm>
            <a:off x="3695677" y="2303306"/>
            <a:ext cx="46609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服务中心的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小时健康监测服务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706DE3-B897-4C35-B31D-956811752346}"/>
              </a:ext>
            </a:extLst>
          </p:cNvPr>
          <p:cNvSpPr txBox="1"/>
          <p:nvPr/>
        </p:nvSpPr>
        <p:spPr>
          <a:xfrm>
            <a:off x="3695676" y="2614994"/>
            <a:ext cx="504827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定制化的个人服务，更加贴心，让老人乐享老年生活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DF44EB-F9B9-481C-9727-81F4EDC864F4}"/>
              </a:ext>
            </a:extLst>
          </p:cNvPr>
          <p:cNvSpPr txBox="1"/>
          <p:nvPr/>
        </p:nvSpPr>
        <p:spPr>
          <a:xfrm>
            <a:off x="1897737" y="3565898"/>
            <a:ext cx="11334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一键呼叫专业医疗团队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C5784-3A7D-4A90-84FA-AA4A4DAAD1F4}"/>
              </a:ext>
            </a:extLst>
          </p:cNvPr>
          <p:cNvSpPr txBox="1"/>
          <p:nvPr/>
        </p:nvSpPr>
        <p:spPr>
          <a:xfrm>
            <a:off x="1528290" y="4390139"/>
            <a:ext cx="1502858" cy="249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可视化的实时健康数据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000C84-B709-4523-93D4-3C2E56F1211F}"/>
              </a:ext>
            </a:extLst>
          </p:cNvPr>
          <p:cNvSpPr txBox="1"/>
          <p:nvPr/>
        </p:nvSpPr>
        <p:spPr>
          <a:xfrm>
            <a:off x="3541240" y="3423074"/>
            <a:ext cx="92281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实时的天气数据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8FCF6-5785-4938-AF3E-DC0B79A5AA34}"/>
              </a:ext>
            </a:extLst>
          </p:cNvPr>
          <p:cNvSpPr txBox="1"/>
          <p:nvPr/>
        </p:nvSpPr>
        <p:spPr>
          <a:xfrm>
            <a:off x="3494782" y="4239803"/>
            <a:ext cx="145821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根据天气变化发送折干活信息和健康建议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854993-731F-4296-86E3-048DD17E6A7F}"/>
              </a:ext>
            </a:extLst>
          </p:cNvPr>
          <p:cNvSpPr txBox="1"/>
          <p:nvPr/>
        </p:nvSpPr>
        <p:spPr>
          <a:xfrm>
            <a:off x="3405246" y="4902389"/>
            <a:ext cx="145821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基于天气信息提供健康建议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A4E589-06F3-49C0-8427-B4C4721B86B0}"/>
              </a:ext>
            </a:extLst>
          </p:cNvPr>
          <p:cNvSpPr txBox="1"/>
          <p:nvPr/>
        </p:nvSpPr>
        <p:spPr>
          <a:xfrm>
            <a:off x="3695676" y="6230291"/>
            <a:ext cx="145821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老人健康与天气变化的分析结果报告</a:t>
            </a:r>
          </a:p>
        </p:txBody>
      </p:sp>
    </p:spTree>
    <p:extLst>
      <p:ext uri="{BB962C8B-B14F-4D97-AF65-F5344CB8AC3E}">
        <p14:creationId xmlns:p14="http://schemas.microsoft.com/office/powerpoint/2010/main" val="106252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7F5D67-83B3-4D71-BF29-297CD21717DE}"/>
              </a:ext>
            </a:extLst>
          </p:cNvPr>
          <p:cNvSpPr txBox="1">
            <a:spLocks/>
          </p:cNvSpPr>
          <p:nvPr/>
        </p:nvSpPr>
        <p:spPr>
          <a:xfrm>
            <a:off x="838200" y="67318"/>
            <a:ext cx="10515600" cy="68331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家政</a:t>
            </a:r>
            <a:r>
              <a:rPr lang="en-US" altLang="zh-CN" dirty="0"/>
              <a:t>/</a:t>
            </a:r>
            <a:r>
              <a:rPr lang="zh-CN" altLang="en-US" dirty="0"/>
              <a:t>生活服务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59916-BFED-46C1-A593-B79EC7B75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933228"/>
            <a:ext cx="8957035" cy="5740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FC850-6FD4-45B8-8E77-6D6B2A83748F}"/>
              </a:ext>
            </a:extLst>
          </p:cNvPr>
          <p:cNvSpPr txBox="1"/>
          <p:nvPr/>
        </p:nvSpPr>
        <p:spPr>
          <a:xfrm>
            <a:off x="1311364" y="891963"/>
            <a:ext cx="152617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266BA-D415-4064-95DB-5A9C434C7998}"/>
              </a:ext>
            </a:extLst>
          </p:cNvPr>
          <p:cNvSpPr txBox="1"/>
          <p:nvPr/>
        </p:nvSpPr>
        <p:spPr>
          <a:xfrm>
            <a:off x="1484725" y="1210227"/>
            <a:ext cx="129068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核心服务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53665-5CC4-4D00-8CA4-FFD31BD39D8A}"/>
              </a:ext>
            </a:extLst>
          </p:cNvPr>
          <p:cNvSpPr txBox="1"/>
          <p:nvPr/>
        </p:nvSpPr>
        <p:spPr>
          <a:xfrm>
            <a:off x="2188569" y="1550516"/>
            <a:ext cx="12235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服务亮点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15EEE-43F5-45CA-BF28-127BE9939370}"/>
              </a:ext>
            </a:extLst>
          </p:cNvPr>
          <p:cNvSpPr txBox="1"/>
          <p:nvPr/>
        </p:nvSpPr>
        <p:spPr>
          <a:xfrm>
            <a:off x="2188569" y="1882885"/>
            <a:ext cx="12235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差异化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7C3AA-7331-4E23-B477-006091343433}"/>
              </a:ext>
            </a:extLst>
          </p:cNvPr>
          <p:cNvSpPr txBox="1"/>
          <p:nvPr/>
        </p:nvSpPr>
        <p:spPr>
          <a:xfrm>
            <a:off x="1440177" y="2188449"/>
            <a:ext cx="16872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为客户带来的价值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B6BA0-97C5-44B4-9256-FE21980C5BF7}"/>
              </a:ext>
            </a:extLst>
          </p:cNvPr>
          <p:cNvSpPr txBox="1"/>
          <p:nvPr/>
        </p:nvSpPr>
        <p:spPr>
          <a:xfrm>
            <a:off x="3797792" y="891963"/>
            <a:ext cx="4325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有效利用老人健康数据分析结果，为老人提供个性化的服务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2BCCE-59DF-4F0B-ADE0-4E1E0F92D106}"/>
              </a:ext>
            </a:extLst>
          </p:cNvPr>
          <p:cNvSpPr txBox="1"/>
          <p:nvPr/>
        </p:nvSpPr>
        <p:spPr>
          <a:xfrm>
            <a:off x="3797792" y="1207604"/>
            <a:ext cx="478677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为老人在解决在生活上的困扰，安享老年生活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08953-34E3-433F-983F-1C0753347457}"/>
              </a:ext>
            </a:extLst>
          </p:cNvPr>
          <p:cNvSpPr txBox="1"/>
          <p:nvPr/>
        </p:nvSpPr>
        <p:spPr>
          <a:xfrm>
            <a:off x="3797792" y="1550515"/>
            <a:ext cx="24848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医疗专家服务团队的专业服务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72608-6EE5-43E2-895D-290788509D28}"/>
              </a:ext>
            </a:extLst>
          </p:cNvPr>
          <p:cNvSpPr txBox="1"/>
          <p:nvPr/>
        </p:nvSpPr>
        <p:spPr>
          <a:xfrm>
            <a:off x="3797792" y="1882884"/>
            <a:ext cx="54287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随着服务量的增加，根据分析结果，可以不断提高服务的精细化程度和质量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4FDE9-CD55-4E92-B5DD-02D8E60702AE}"/>
              </a:ext>
            </a:extLst>
          </p:cNvPr>
          <p:cNvSpPr txBox="1"/>
          <p:nvPr/>
        </p:nvSpPr>
        <p:spPr>
          <a:xfrm>
            <a:off x="3797792" y="2188448"/>
            <a:ext cx="54287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解决困扰老人生活的问题，为老人的生活没有后顾之忧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CD45C1-2A08-4327-ADA3-D29570AAE442}"/>
              </a:ext>
            </a:extLst>
          </p:cNvPr>
          <p:cNvSpPr txBox="1"/>
          <p:nvPr/>
        </p:nvSpPr>
        <p:spPr>
          <a:xfrm>
            <a:off x="2398119" y="2757276"/>
            <a:ext cx="12235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提供服务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FDDB6C-3829-4080-9DB5-FA2B53975E69}"/>
              </a:ext>
            </a:extLst>
          </p:cNvPr>
          <p:cNvSpPr txBox="1"/>
          <p:nvPr/>
        </p:nvSpPr>
        <p:spPr>
          <a:xfrm>
            <a:off x="1771551" y="3748592"/>
            <a:ext cx="83403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家政，代理服务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AABA4-39B3-41AB-B901-CB5D2FCA2C22}"/>
              </a:ext>
            </a:extLst>
          </p:cNvPr>
          <p:cNvSpPr txBox="1"/>
          <p:nvPr/>
        </p:nvSpPr>
        <p:spPr>
          <a:xfrm>
            <a:off x="1518289" y="5440104"/>
            <a:ext cx="122355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子女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家人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F7D24C-FEA9-4FF9-84BC-824645FA1883}"/>
              </a:ext>
            </a:extLst>
          </p:cNvPr>
          <p:cNvSpPr txBox="1"/>
          <p:nvPr/>
        </p:nvSpPr>
        <p:spPr>
          <a:xfrm>
            <a:off x="3342273" y="4954815"/>
            <a:ext cx="75347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安排服务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A71DDA-690E-43C0-9107-154CDB3C105A}"/>
              </a:ext>
            </a:extLst>
          </p:cNvPr>
          <p:cNvSpPr txBox="1"/>
          <p:nvPr/>
        </p:nvSpPr>
        <p:spPr>
          <a:xfrm>
            <a:off x="3009896" y="3109191"/>
            <a:ext cx="75347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护理服务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BF87C-5D78-4555-872D-E9F90E893AB8}"/>
              </a:ext>
            </a:extLst>
          </p:cNvPr>
          <p:cNvSpPr txBox="1"/>
          <p:nvPr/>
        </p:nvSpPr>
        <p:spPr>
          <a:xfrm>
            <a:off x="7840069" y="3702425"/>
            <a:ext cx="10626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专家医疗团队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BA582-1B6D-44BA-8395-A5DD35C5055F}"/>
              </a:ext>
            </a:extLst>
          </p:cNvPr>
          <p:cNvSpPr txBox="1"/>
          <p:nvPr/>
        </p:nvSpPr>
        <p:spPr>
          <a:xfrm>
            <a:off x="7429308" y="4631648"/>
            <a:ext cx="44033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3B67C0-9D77-4945-B1FD-0E9C907E540E}"/>
              </a:ext>
            </a:extLst>
          </p:cNvPr>
          <p:cNvSpPr txBox="1"/>
          <p:nvPr/>
        </p:nvSpPr>
        <p:spPr>
          <a:xfrm>
            <a:off x="7981217" y="5999632"/>
            <a:ext cx="60334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62D371-B9A0-4293-B622-BABCD0C4CBAB}"/>
              </a:ext>
            </a:extLst>
          </p:cNvPr>
          <p:cNvSpPr txBox="1"/>
          <p:nvPr/>
        </p:nvSpPr>
        <p:spPr>
          <a:xfrm>
            <a:off x="4919991" y="4261749"/>
            <a:ext cx="15540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老人健康监测平台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61C19E-141A-4AD2-962D-7B33395FBD96}"/>
              </a:ext>
            </a:extLst>
          </p:cNvPr>
          <p:cNvSpPr txBox="1"/>
          <p:nvPr/>
        </p:nvSpPr>
        <p:spPr>
          <a:xfrm>
            <a:off x="3291473" y="6356229"/>
            <a:ext cx="75347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老人生活信息共享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ABFB10-3A39-4005-95FB-A1553E9FC228}"/>
              </a:ext>
            </a:extLst>
          </p:cNvPr>
          <p:cNvSpPr txBox="1"/>
          <p:nvPr/>
        </p:nvSpPr>
        <p:spPr>
          <a:xfrm>
            <a:off x="4816529" y="4650350"/>
            <a:ext cx="1670050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个人健康档案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家族信息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服药情况（过敏，副作用）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病史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家庭医生信息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953692-C34E-44A7-A1C0-3294564316B8}"/>
              </a:ext>
            </a:extLst>
          </p:cNvPr>
          <p:cNvSpPr txBox="1"/>
          <p:nvPr/>
        </p:nvSpPr>
        <p:spPr>
          <a:xfrm>
            <a:off x="7470199" y="2785266"/>
            <a:ext cx="13064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专业医疗服务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44426A-EC77-4CA6-BF19-D4C44F62EC8D}"/>
              </a:ext>
            </a:extLst>
          </p:cNvPr>
          <p:cNvSpPr txBox="1"/>
          <p:nvPr/>
        </p:nvSpPr>
        <p:spPr>
          <a:xfrm>
            <a:off x="5960603" y="2577049"/>
            <a:ext cx="155408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独居老人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A67DC7-846B-4C69-B4C5-08E6FC382CD7}"/>
              </a:ext>
            </a:extLst>
          </p:cNvPr>
          <p:cNvSpPr txBox="1"/>
          <p:nvPr/>
        </p:nvSpPr>
        <p:spPr>
          <a:xfrm>
            <a:off x="6512171" y="2867489"/>
            <a:ext cx="373576" cy="1782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128805-C101-41B5-95BB-C46E00047C26}"/>
              </a:ext>
            </a:extLst>
          </p:cNvPr>
          <p:cNvSpPr txBox="1"/>
          <p:nvPr/>
        </p:nvSpPr>
        <p:spPr>
          <a:xfrm>
            <a:off x="3377399" y="3967621"/>
            <a:ext cx="58162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</a:p>
        </p:txBody>
      </p:sp>
    </p:spTree>
    <p:extLst>
      <p:ext uri="{BB962C8B-B14F-4D97-AF65-F5344CB8AC3E}">
        <p14:creationId xmlns:p14="http://schemas.microsoft.com/office/powerpoint/2010/main" val="183249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44" y="920726"/>
            <a:ext cx="11542194" cy="5567159"/>
          </a:xfrm>
        </p:spPr>
        <p:txBody>
          <a:bodyPr>
            <a:normAutofit fontScale="70000" lnSpcReduction="20000"/>
          </a:bodyPr>
          <a:lstStyle/>
          <a:p>
            <a:pPr marL="457063" indent="-457063">
              <a:spcBef>
                <a:spcPts val="600"/>
              </a:spcBef>
            </a:pPr>
            <a:r>
              <a:rPr lang="zh-CN" altLang="en-US" sz="4000" b="1" dirty="0">
                <a:latin typeface="+mn-ea"/>
              </a:rPr>
              <a:t>养老产业背景</a:t>
            </a:r>
            <a:endParaRPr lang="en-US" altLang="zh-CN" sz="4000" b="1" dirty="0">
              <a:latin typeface="+mn-ea"/>
            </a:endParaRP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>
                <a:latin typeface="+mn-ea"/>
              </a:rPr>
              <a:t>中国人口老龄化趋势预测</a:t>
            </a:r>
            <a:endParaRPr lang="en-US" altLang="zh-CN" sz="3600" dirty="0">
              <a:latin typeface="+mn-ea"/>
            </a:endParaRP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>
                <a:latin typeface="+mn-ea"/>
              </a:rPr>
              <a:t>寿命预测及失能人口分析</a:t>
            </a:r>
            <a:endParaRPr lang="en-US" altLang="zh-CN" sz="3600" dirty="0">
              <a:latin typeface="+mn-ea"/>
            </a:endParaRP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>
                <a:latin typeface="+mn-ea"/>
              </a:rPr>
              <a:t>国家养老产业政策频发</a:t>
            </a: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/>
              <a:t>日本人口结构及人口老龄化现状及趋势</a:t>
            </a:r>
            <a:endParaRPr lang="zh-CN" altLang="en-US" sz="3600" dirty="0">
              <a:latin typeface="+mn-ea"/>
            </a:endParaRP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>
                <a:latin typeface="+mn-ea"/>
              </a:rPr>
              <a:t>日本介护养老智能化</a:t>
            </a:r>
          </a:p>
          <a:p>
            <a:pPr marL="457063" indent="-457063">
              <a:spcBef>
                <a:spcPts val="600"/>
              </a:spcBef>
            </a:pPr>
            <a:endParaRPr lang="en-US" altLang="zh-CN" sz="4000" dirty="0">
              <a:latin typeface="+mn-ea"/>
            </a:endParaRPr>
          </a:p>
          <a:p>
            <a:pPr marL="457063" indent="-457063">
              <a:spcBef>
                <a:spcPts val="600"/>
              </a:spcBef>
            </a:pPr>
            <a:r>
              <a:rPr lang="zh-CN" altLang="en-US" sz="4000" b="1" dirty="0">
                <a:latin typeface="+mn-ea"/>
              </a:rPr>
              <a:t>智慧养老方案</a:t>
            </a:r>
            <a:endParaRPr lang="en-US" altLang="zh-CN" sz="4000" b="1" dirty="0">
              <a:latin typeface="+mn-ea"/>
            </a:endParaRP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>
                <a:latin typeface="+mn-ea"/>
              </a:rPr>
              <a:t>机构养老</a:t>
            </a: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>
                <a:latin typeface="+mn-ea"/>
              </a:rPr>
              <a:t>社区</a:t>
            </a:r>
            <a:r>
              <a:rPr lang="en-US" altLang="zh-CN" sz="3600" dirty="0">
                <a:latin typeface="+mn-ea"/>
              </a:rPr>
              <a:t>/</a:t>
            </a:r>
            <a:r>
              <a:rPr lang="zh-CN" altLang="en-US" sz="3600" dirty="0">
                <a:latin typeface="+mn-ea"/>
              </a:rPr>
              <a:t>居家养老方案概述</a:t>
            </a: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>
                <a:latin typeface="+mn-ea"/>
              </a:rPr>
              <a:t>客户群</a:t>
            </a: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>
                <a:latin typeface="+mn-ea"/>
              </a:rPr>
              <a:t>服务方式</a:t>
            </a: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>
                <a:latin typeface="+mn-ea"/>
              </a:rPr>
              <a:t>居家养老实时监测服务</a:t>
            </a: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>
                <a:latin typeface="+mn-ea"/>
              </a:rPr>
              <a:t>健康管理与养生服务</a:t>
            </a:r>
          </a:p>
          <a:p>
            <a:pPr marL="914263" lvl="1" indent="-457063">
              <a:spcBef>
                <a:spcPts val="600"/>
              </a:spcBef>
            </a:pPr>
            <a:r>
              <a:rPr lang="zh-CN" altLang="en-US" sz="3600" dirty="0">
                <a:latin typeface="+mn-ea"/>
              </a:rPr>
              <a:t>家政</a:t>
            </a:r>
            <a:r>
              <a:rPr lang="en-US" altLang="zh-CN" sz="3600" dirty="0">
                <a:latin typeface="+mn-ea"/>
              </a:rPr>
              <a:t>/</a:t>
            </a:r>
            <a:r>
              <a:rPr lang="zh-CN" altLang="en-US" sz="3600" dirty="0">
                <a:latin typeface="+mn-ea"/>
              </a:rPr>
              <a:t>生活服务</a:t>
            </a:r>
            <a:endParaRPr lang="en-US" altLang="zh-CN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030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3916" y="2444400"/>
            <a:ext cx="11542194" cy="923116"/>
          </a:xfrm>
        </p:spPr>
        <p:txBody>
          <a:bodyPr/>
          <a:lstStyle/>
          <a:p>
            <a:pPr lvl="0"/>
            <a:r>
              <a:rPr lang="zh-CN" altLang="en-US" sz="4800" dirty="0"/>
              <a:t>养老产业背景</a:t>
            </a:r>
          </a:p>
        </p:txBody>
      </p:sp>
    </p:spTree>
    <p:extLst>
      <p:ext uri="{BB962C8B-B14F-4D97-AF65-F5344CB8AC3E}">
        <p14:creationId xmlns:p14="http://schemas.microsoft.com/office/powerpoint/2010/main" val="214801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中国人口老龄化趋势预测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917" y="1121963"/>
            <a:ext cx="5584027" cy="530688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ts val="3199"/>
              </a:lnSpc>
            </a:pP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据统计，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2015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60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岁及以上人口达到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2.22</a:t>
            </a:r>
            <a:r>
              <a:rPr lang="zh-CN" altLang="en-US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亿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，占总人口的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16.15%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，以</a:t>
            </a:r>
            <a:r>
              <a:rPr lang="zh-CN" altLang="en-US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每年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700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增长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。预计到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2020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年，老年人口达到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2.48</a:t>
            </a:r>
            <a:r>
              <a:rPr lang="zh-CN" altLang="en-US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亿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，老龄化水平达到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17.17%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，其中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70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岁以上老人将达到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1.2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亿，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80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岁以上老年人口将达到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3,067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万人；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2025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年，六十岁以上人口将达到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亿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，成为超老年型国家。考虑到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70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年代末，计划生育工作力度的加大，预计到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2040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我国人口老龄化进程达到顶峰。</a:t>
            </a:r>
            <a:endParaRPr lang="en-US" altLang="zh-CN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199"/>
              </a:lnSpc>
            </a:pPr>
            <a:r>
              <a:rPr lang="zh-CN" altLang="en-US" dirty="0">
                <a:latin typeface="宋体" panose="02010600030101010101" pitchFamily="2" charset="-122"/>
              </a:rPr>
              <a:t>老年市场消费现已超过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万亿</a:t>
            </a:r>
            <a:r>
              <a:rPr lang="zh-CN" altLang="en-US" dirty="0">
                <a:latin typeface="宋体" panose="02010600030101010101" pitchFamily="2" charset="-122"/>
              </a:rPr>
              <a:t>，并有超过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90%</a:t>
            </a:r>
            <a:r>
              <a:rPr lang="zh-CN" altLang="en-US" dirty="0">
                <a:latin typeface="宋体" panose="02010600030101010101" pitchFamily="2" charset="-122"/>
              </a:rPr>
              <a:t>的老年人处于居家养老，预计到</a:t>
            </a:r>
            <a:r>
              <a:rPr lang="en-US" altLang="zh-CN" dirty="0">
                <a:latin typeface="宋体" panose="02010600030101010101" pitchFamily="2" charset="-122"/>
              </a:rPr>
              <a:t>2050</a:t>
            </a:r>
            <a:r>
              <a:rPr lang="zh-CN" altLang="en-US" dirty="0">
                <a:latin typeface="宋体" panose="02010600030101010101" pitchFamily="2" charset="-122"/>
              </a:rPr>
              <a:t>年老年消费市场规模占</a:t>
            </a:r>
            <a:r>
              <a:rPr lang="en-US" altLang="zh-CN" dirty="0">
                <a:latin typeface="宋体" panose="02010600030101010101" pitchFamily="2" charset="-122"/>
              </a:rPr>
              <a:t>GDP</a:t>
            </a:r>
            <a:r>
              <a:rPr lang="zh-CN" altLang="en-US" dirty="0">
                <a:latin typeface="宋体" panose="02010600030101010101" pitchFamily="2" charset="-122"/>
              </a:rPr>
              <a:t>比重由</a:t>
            </a:r>
            <a:r>
              <a:rPr lang="en-US" altLang="zh-CN" dirty="0">
                <a:latin typeface="宋体" panose="02010600030101010101" pitchFamily="2" charset="-122"/>
              </a:rPr>
              <a:t>2014</a:t>
            </a:r>
            <a:r>
              <a:rPr lang="zh-CN" altLang="en-US" dirty="0">
                <a:latin typeface="宋体" panose="02010600030101010101" pitchFamily="2" charset="-122"/>
              </a:rPr>
              <a:t>年的 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8%</a:t>
            </a:r>
            <a:r>
              <a:rPr lang="en-US" altLang="zh-CN" dirty="0">
                <a:latin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</a:rPr>
              <a:t>提高至 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30%</a:t>
            </a:r>
            <a:r>
              <a:rPr lang="zh-CN" altLang="en-US" dirty="0">
                <a:latin typeface="宋体" panose="02010600030101010101" pitchFamily="2" charset="-122"/>
              </a:rPr>
              <a:t>。这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也意味着智慧养老在未来相当长一段时间都拥有极大的市场。</a:t>
            </a:r>
            <a:endParaRPr lang="en-US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452" y="1378163"/>
            <a:ext cx="5791659" cy="457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2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寿命预测及失能人口分析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916" y="1315522"/>
            <a:ext cx="11542194" cy="132473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ts val="3199"/>
              </a:lnSpc>
            </a:pP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从人口结构的角度来看，中国的高龄老人数量从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2010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年至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2050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年持续增长。由于高龄高龄老人群体中失能率在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50%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以上，我国失能老人规模或从现阶段的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625</a:t>
            </a:r>
            <a:r>
              <a:rPr lang="zh-CN" altLang="en-US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人上升到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2050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年的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1,875</a:t>
            </a:r>
            <a:r>
              <a:rPr lang="zh-CN" altLang="en-US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人，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35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年里增幅高达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200%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。另外联合国对我国寿命预测不断调高也延长了智慧养老的年限。</a:t>
            </a:r>
            <a:endParaRPr lang="en-US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1484"/>
          <a:stretch/>
        </p:blipFill>
        <p:spPr>
          <a:xfrm>
            <a:off x="5691434" y="2828760"/>
            <a:ext cx="6174676" cy="3656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7" y="2828760"/>
            <a:ext cx="5004628" cy="36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3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/>
          <p:cNvGrpSpPr/>
          <p:nvPr/>
        </p:nvGrpSpPr>
        <p:grpSpPr>
          <a:xfrm>
            <a:off x="396509" y="1414122"/>
            <a:ext cx="11399618" cy="4697759"/>
            <a:chOff x="624" y="3246"/>
            <a:chExt cx="17952" cy="7398"/>
          </a:xfrm>
        </p:grpSpPr>
        <p:sp>
          <p:nvSpPr>
            <p:cNvPr id="11" name="Freeform 5"/>
            <p:cNvSpPr/>
            <p:nvPr/>
          </p:nvSpPr>
          <p:spPr bwMode="auto">
            <a:xfrm>
              <a:off x="14059" y="4206"/>
              <a:ext cx="2517" cy="37"/>
            </a:xfrm>
            <a:custGeom>
              <a:avLst/>
              <a:gdLst>
                <a:gd name="T0" fmla="*/ 1430 w 1430"/>
                <a:gd name="T1" fmla="*/ 21 h 21"/>
                <a:gd name="T2" fmla="*/ 0 w 1430"/>
                <a:gd name="T3" fmla="*/ 19 h 21"/>
                <a:gd name="T4" fmla="*/ 0 w 1430"/>
                <a:gd name="T5" fmla="*/ 0 h 21"/>
                <a:gd name="T6" fmla="*/ 1430 w 1430"/>
                <a:gd name="T7" fmla="*/ 5 h 21"/>
                <a:gd name="T8" fmla="*/ 1430 w 1430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0" h="21">
                  <a:moveTo>
                    <a:pt x="1430" y="21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430" y="5"/>
                  </a:lnTo>
                  <a:lnTo>
                    <a:pt x="1430" y="2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11210" y="4206"/>
              <a:ext cx="2498" cy="3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8327" y="4206"/>
              <a:ext cx="2512" cy="33"/>
            </a:xfrm>
            <a:custGeom>
              <a:avLst/>
              <a:gdLst>
                <a:gd name="T0" fmla="*/ 0 w 1427"/>
                <a:gd name="T1" fmla="*/ 19 h 19"/>
                <a:gd name="T2" fmla="*/ 0 w 1427"/>
                <a:gd name="T3" fmla="*/ 2 h 19"/>
                <a:gd name="T4" fmla="*/ 1427 w 1427"/>
                <a:gd name="T5" fmla="*/ 0 h 19"/>
                <a:gd name="T6" fmla="*/ 1427 w 1427"/>
                <a:gd name="T7" fmla="*/ 19 h 19"/>
                <a:gd name="T8" fmla="*/ 0 w 1427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7" h="19">
                  <a:moveTo>
                    <a:pt x="0" y="19"/>
                  </a:moveTo>
                  <a:lnTo>
                    <a:pt x="0" y="2"/>
                  </a:lnTo>
                  <a:lnTo>
                    <a:pt x="1427" y="0"/>
                  </a:lnTo>
                  <a:lnTo>
                    <a:pt x="1427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5477" y="4210"/>
              <a:ext cx="2494" cy="33"/>
            </a:xfrm>
            <a:custGeom>
              <a:avLst/>
              <a:gdLst>
                <a:gd name="T0" fmla="*/ 0 w 1417"/>
                <a:gd name="T1" fmla="*/ 19 h 19"/>
                <a:gd name="T2" fmla="*/ 0 w 1417"/>
                <a:gd name="T3" fmla="*/ 3 h 19"/>
                <a:gd name="T4" fmla="*/ 1417 w 1417"/>
                <a:gd name="T5" fmla="*/ 0 h 19"/>
                <a:gd name="T6" fmla="*/ 1417 w 1417"/>
                <a:gd name="T7" fmla="*/ 17 h 19"/>
                <a:gd name="T8" fmla="*/ 0 w 1417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19">
                  <a:moveTo>
                    <a:pt x="0" y="19"/>
                  </a:moveTo>
                  <a:lnTo>
                    <a:pt x="0" y="3"/>
                  </a:lnTo>
                  <a:lnTo>
                    <a:pt x="1417" y="0"/>
                  </a:lnTo>
                  <a:lnTo>
                    <a:pt x="1417" y="17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2601" y="4215"/>
              <a:ext cx="2524" cy="2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737" y="4215"/>
              <a:ext cx="1530" cy="2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Oval 11"/>
            <p:cNvSpPr>
              <a:spLocks noChangeArrowheads="1"/>
            </p:cNvSpPr>
            <p:nvPr/>
          </p:nvSpPr>
          <p:spPr bwMode="auto">
            <a:xfrm>
              <a:off x="624" y="4139"/>
              <a:ext cx="178" cy="1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Rectangle 12"/>
            <p:cNvSpPr>
              <a:spLocks noChangeArrowheads="1"/>
            </p:cNvSpPr>
            <p:nvPr/>
          </p:nvSpPr>
          <p:spPr bwMode="auto">
            <a:xfrm>
              <a:off x="16928" y="4215"/>
              <a:ext cx="1535" cy="2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Oval 13"/>
            <p:cNvSpPr>
              <a:spLocks noChangeArrowheads="1"/>
            </p:cNvSpPr>
            <p:nvPr/>
          </p:nvSpPr>
          <p:spPr bwMode="auto">
            <a:xfrm>
              <a:off x="18398" y="4139"/>
              <a:ext cx="178" cy="1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14"/>
            <p:cNvSpPr>
              <a:spLocks noEditPoints="1"/>
            </p:cNvSpPr>
            <p:nvPr/>
          </p:nvSpPr>
          <p:spPr bwMode="auto">
            <a:xfrm>
              <a:off x="2238" y="4032"/>
              <a:ext cx="394" cy="39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3 h 84"/>
                <a:gd name="T12" fmla="*/ 13 w 84"/>
                <a:gd name="T13" fmla="*/ 42 h 84"/>
                <a:gd name="T14" fmla="*/ 42 w 84"/>
                <a:gd name="T15" fmla="*/ 71 h 84"/>
                <a:gd name="T16" fmla="*/ 71 w 84"/>
                <a:gd name="T17" fmla="*/ 42 h 84"/>
                <a:gd name="T18" fmla="*/ 42 w 84"/>
                <a:gd name="T1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3"/>
                  </a:moveTo>
                  <a:cubicBezTo>
                    <a:pt x="26" y="13"/>
                    <a:pt x="13" y="26"/>
                    <a:pt x="13" y="42"/>
                  </a:cubicBezTo>
                  <a:cubicBezTo>
                    <a:pt x="13" y="58"/>
                    <a:pt x="26" y="71"/>
                    <a:pt x="42" y="71"/>
                  </a:cubicBezTo>
                  <a:cubicBezTo>
                    <a:pt x="58" y="71"/>
                    <a:pt x="71" y="58"/>
                    <a:pt x="71" y="42"/>
                  </a:cubicBezTo>
                  <a:cubicBezTo>
                    <a:pt x="71" y="26"/>
                    <a:pt x="58" y="13"/>
                    <a:pt x="42" y="13"/>
                  </a:cubicBezTo>
                  <a:close/>
                </a:path>
              </a:pathLst>
            </a:custGeom>
            <a:solidFill>
              <a:srgbClr val="008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Rectangle 15"/>
            <p:cNvSpPr>
              <a:spLocks noChangeArrowheads="1"/>
            </p:cNvSpPr>
            <p:nvPr/>
          </p:nvSpPr>
          <p:spPr bwMode="auto">
            <a:xfrm>
              <a:off x="2421" y="4395"/>
              <a:ext cx="28" cy="1267"/>
            </a:xfrm>
            <a:prstGeom prst="rect">
              <a:avLst/>
            </a:prstGeom>
            <a:solidFill>
              <a:srgbClr val="008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Oval 16"/>
            <p:cNvSpPr>
              <a:spLocks noChangeArrowheads="1"/>
            </p:cNvSpPr>
            <p:nvPr/>
          </p:nvSpPr>
          <p:spPr bwMode="auto">
            <a:xfrm>
              <a:off x="1680" y="5653"/>
              <a:ext cx="1512" cy="1519"/>
            </a:xfrm>
            <a:prstGeom prst="ellipse">
              <a:avLst/>
            </a:prstGeom>
            <a:solidFill>
              <a:srgbClr val="008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19"/>
            <p:cNvSpPr>
              <a:spLocks noEditPoints="1"/>
            </p:cNvSpPr>
            <p:nvPr/>
          </p:nvSpPr>
          <p:spPr bwMode="auto">
            <a:xfrm>
              <a:off x="5102" y="4032"/>
              <a:ext cx="389" cy="396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13 h 84"/>
                <a:gd name="T12" fmla="*/ 12 w 83"/>
                <a:gd name="T13" fmla="*/ 42 h 84"/>
                <a:gd name="T14" fmla="*/ 41 w 83"/>
                <a:gd name="T15" fmla="*/ 71 h 84"/>
                <a:gd name="T16" fmla="*/ 70 w 83"/>
                <a:gd name="T17" fmla="*/ 42 h 84"/>
                <a:gd name="T18" fmla="*/ 41 w 83"/>
                <a:gd name="T1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2"/>
                  </a:cubicBezTo>
                  <a:cubicBezTo>
                    <a:pt x="83" y="65"/>
                    <a:pt x="65" y="84"/>
                    <a:pt x="41" y="84"/>
                  </a:cubicBezTo>
                  <a:close/>
                  <a:moveTo>
                    <a:pt x="41" y="13"/>
                  </a:moveTo>
                  <a:cubicBezTo>
                    <a:pt x="25" y="13"/>
                    <a:pt x="12" y="26"/>
                    <a:pt x="12" y="42"/>
                  </a:cubicBezTo>
                  <a:cubicBezTo>
                    <a:pt x="12" y="58"/>
                    <a:pt x="25" y="71"/>
                    <a:pt x="41" y="71"/>
                  </a:cubicBezTo>
                  <a:cubicBezTo>
                    <a:pt x="57" y="71"/>
                    <a:pt x="70" y="58"/>
                    <a:pt x="70" y="42"/>
                  </a:cubicBezTo>
                  <a:cubicBezTo>
                    <a:pt x="70" y="26"/>
                    <a:pt x="57" y="13"/>
                    <a:pt x="41" y="13"/>
                  </a:cubicBezTo>
                  <a:close/>
                </a:path>
              </a:pathLst>
            </a:custGeom>
            <a:solidFill>
              <a:srgbClr val="FF2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Rectangle 20"/>
            <p:cNvSpPr>
              <a:spLocks noChangeArrowheads="1"/>
            </p:cNvSpPr>
            <p:nvPr/>
          </p:nvSpPr>
          <p:spPr bwMode="auto">
            <a:xfrm>
              <a:off x="5280" y="4395"/>
              <a:ext cx="33" cy="1267"/>
            </a:xfrm>
            <a:prstGeom prst="rect">
              <a:avLst/>
            </a:prstGeom>
            <a:solidFill>
              <a:srgbClr val="FF2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Oval 21"/>
            <p:cNvSpPr>
              <a:spLocks noChangeArrowheads="1"/>
            </p:cNvSpPr>
            <p:nvPr/>
          </p:nvSpPr>
          <p:spPr bwMode="auto">
            <a:xfrm>
              <a:off x="4539" y="5653"/>
              <a:ext cx="1512" cy="1519"/>
            </a:xfrm>
            <a:prstGeom prst="ellipse">
              <a:avLst/>
            </a:prstGeom>
            <a:solidFill>
              <a:srgbClr val="FF2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24"/>
            <p:cNvSpPr>
              <a:spLocks noEditPoints="1"/>
            </p:cNvSpPr>
            <p:nvPr/>
          </p:nvSpPr>
          <p:spPr bwMode="auto">
            <a:xfrm>
              <a:off x="7960" y="4032"/>
              <a:ext cx="394" cy="39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3 h 84"/>
                <a:gd name="T12" fmla="*/ 13 w 84"/>
                <a:gd name="T13" fmla="*/ 42 h 84"/>
                <a:gd name="T14" fmla="*/ 42 w 84"/>
                <a:gd name="T15" fmla="*/ 71 h 84"/>
                <a:gd name="T16" fmla="*/ 71 w 84"/>
                <a:gd name="T17" fmla="*/ 42 h 84"/>
                <a:gd name="T18" fmla="*/ 42 w 84"/>
                <a:gd name="T1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3"/>
                  </a:moveTo>
                  <a:cubicBezTo>
                    <a:pt x="26" y="13"/>
                    <a:pt x="13" y="26"/>
                    <a:pt x="13" y="42"/>
                  </a:cubicBezTo>
                  <a:cubicBezTo>
                    <a:pt x="13" y="58"/>
                    <a:pt x="26" y="71"/>
                    <a:pt x="42" y="71"/>
                  </a:cubicBezTo>
                  <a:cubicBezTo>
                    <a:pt x="58" y="71"/>
                    <a:pt x="71" y="58"/>
                    <a:pt x="71" y="42"/>
                  </a:cubicBezTo>
                  <a:cubicBezTo>
                    <a:pt x="71" y="26"/>
                    <a:pt x="58" y="13"/>
                    <a:pt x="42" y="13"/>
                  </a:cubicBezTo>
                  <a:close/>
                </a:path>
              </a:pathLst>
            </a:custGeom>
            <a:solidFill>
              <a:srgbClr val="DB339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Rectangle 25"/>
            <p:cNvSpPr>
              <a:spLocks noChangeArrowheads="1"/>
            </p:cNvSpPr>
            <p:nvPr/>
          </p:nvSpPr>
          <p:spPr bwMode="auto">
            <a:xfrm>
              <a:off x="8144" y="4395"/>
              <a:ext cx="28" cy="1267"/>
            </a:xfrm>
            <a:prstGeom prst="rect">
              <a:avLst/>
            </a:prstGeom>
            <a:solidFill>
              <a:srgbClr val="DB339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26"/>
            <p:cNvSpPr>
              <a:spLocks noChangeArrowheads="1"/>
            </p:cNvSpPr>
            <p:nvPr/>
          </p:nvSpPr>
          <p:spPr bwMode="auto">
            <a:xfrm>
              <a:off x="7403" y="5653"/>
              <a:ext cx="1512" cy="1519"/>
            </a:xfrm>
            <a:prstGeom prst="ellipse">
              <a:avLst/>
            </a:prstGeom>
            <a:solidFill>
              <a:srgbClr val="DB339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32"/>
            <p:cNvSpPr>
              <a:spLocks noEditPoints="1"/>
            </p:cNvSpPr>
            <p:nvPr/>
          </p:nvSpPr>
          <p:spPr bwMode="auto">
            <a:xfrm>
              <a:off x="10824" y="4032"/>
              <a:ext cx="391" cy="396"/>
            </a:xfrm>
            <a:custGeom>
              <a:avLst/>
              <a:gdLst>
                <a:gd name="T0" fmla="*/ 41 w 83"/>
                <a:gd name="T1" fmla="*/ 84 h 84"/>
                <a:gd name="T2" fmla="*/ 0 w 83"/>
                <a:gd name="T3" fmla="*/ 42 h 84"/>
                <a:gd name="T4" fmla="*/ 41 w 83"/>
                <a:gd name="T5" fmla="*/ 0 h 84"/>
                <a:gd name="T6" fmla="*/ 83 w 83"/>
                <a:gd name="T7" fmla="*/ 42 h 84"/>
                <a:gd name="T8" fmla="*/ 41 w 83"/>
                <a:gd name="T9" fmla="*/ 84 h 84"/>
                <a:gd name="T10" fmla="*/ 41 w 83"/>
                <a:gd name="T11" fmla="*/ 13 h 84"/>
                <a:gd name="T12" fmla="*/ 12 w 83"/>
                <a:gd name="T13" fmla="*/ 42 h 84"/>
                <a:gd name="T14" fmla="*/ 41 w 83"/>
                <a:gd name="T15" fmla="*/ 71 h 84"/>
                <a:gd name="T16" fmla="*/ 70 w 83"/>
                <a:gd name="T17" fmla="*/ 42 h 84"/>
                <a:gd name="T18" fmla="*/ 41 w 83"/>
                <a:gd name="T1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1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2"/>
                  </a:cubicBezTo>
                  <a:cubicBezTo>
                    <a:pt x="83" y="65"/>
                    <a:pt x="65" y="84"/>
                    <a:pt x="41" y="84"/>
                  </a:cubicBezTo>
                  <a:close/>
                  <a:moveTo>
                    <a:pt x="41" y="13"/>
                  </a:moveTo>
                  <a:cubicBezTo>
                    <a:pt x="26" y="13"/>
                    <a:pt x="12" y="26"/>
                    <a:pt x="12" y="42"/>
                  </a:cubicBezTo>
                  <a:cubicBezTo>
                    <a:pt x="12" y="58"/>
                    <a:pt x="26" y="71"/>
                    <a:pt x="41" y="71"/>
                  </a:cubicBezTo>
                  <a:cubicBezTo>
                    <a:pt x="57" y="71"/>
                    <a:pt x="70" y="58"/>
                    <a:pt x="70" y="42"/>
                  </a:cubicBezTo>
                  <a:cubicBezTo>
                    <a:pt x="70" y="26"/>
                    <a:pt x="57" y="13"/>
                    <a:pt x="41" y="13"/>
                  </a:cubicBezTo>
                  <a:close/>
                </a:path>
              </a:pathLst>
            </a:custGeom>
            <a:solidFill>
              <a:srgbClr val="FF6E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Rectangle 33"/>
            <p:cNvSpPr>
              <a:spLocks noChangeArrowheads="1"/>
            </p:cNvSpPr>
            <p:nvPr/>
          </p:nvSpPr>
          <p:spPr bwMode="auto">
            <a:xfrm>
              <a:off x="11004" y="4395"/>
              <a:ext cx="32" cy="12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34"/>
            <p:cNvSpPr>
              <a:spLocks noChangeArrowheads="1"/>
            </p:cNvSpPr>
            <p:nvPr/>
          </p:nvSpPr>
          <p:spPr bwMode="auto">
            <a:xfrm>
              <a:off x="10266" y="5653"/>
              <a:ext cx="1507" cy="1519"/>
            </a:xfrm>
            <a:prstGeom prst="ellipse">
              <a:avLst/>
            </a:prstGeom>
            <a:solidFill>
              <a:srgbClr val="FF6E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36"/>
            <p:cNvSpPr>
              <a:spLocks noEditPoints="1"/>
            </p:cNvSpPr>
            <p:nvPr/>
          </p:nvSpPr>
          <p:spPr bwMode="auto">
            <a:xfrm>
              <a:off x="13684" y="4032"/>
              <a:ext cx="394" cy="39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3 h 84"/>
                <a:gd name="T12" fmla="*/ 13 w 84"/>
                <a:gd name="T13" fmla="*/ 42 h 84"/>
                <a:gd name="T14" fmla="*/ 42 w 84"/>
                <a:gd name="T15" fmla="*/ 71 h 84"/>
                <a:gd name="T16" fmla="*/ 71 w 84"/>
                <a:gd name="T17" fmla="*/ 42 h 84"/>
                <a:gd name="T18" fmla="*/ 42 w 84"/>
                <a:gd name="T1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3"/>
                  </a:moveTo>
                  <a:cubicBezTo>
                    <a:pt x="26" y="13"/>
                    <a:pt x="13" y="26"/>
                    <a:pt x="13" y="42"/>
                  </a:cubicBezTo>
                  <a:cubicBezTo>
                    <a:pt x="13" y="58"/>
                    <a:pt x="26" y="71"/>
                    <a:pt x="42" y="71"/>
                  </a:cubicBezTo>
                  <a:cubicBezTo>
                    <a:pt x="58" y="71"/>
                    <a:pt x="71" y="58"/>
                    <a:pt x="71" y="42"/>
                  </a:cubicBezTo>
                  <a:cubicBezTo>
                    <a:pt x="71" y="26"/>
                    <a:pt x="58" y="13"/>
                    <a:pt x="42" y="13"/>
                  </a:cubicBezTo>
                  <a:close/>
                </a:path>
              </a:pathLst>
            </a:custGeom>
            <a:solidFill>
              <a:srgbClr val="008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7"/>
            <p:cNvSpPr>
              <a:spLocks noChangeArrowheads="1"/>
            </p:cNvSpPr>
            <p:nvPr/>
          </p:nvSpPr>
          <p:spPr bwMode="auto">
            <a:xfrm>
              <a:off x="13867" y="4395"/>
              <a:ext cx="28" cy="1267"/>
            </a:xfrm>
            <a:prstGeom prst="rect">
              <a:avLst/>
            </a:prstGeom>
            <a:solidFill>
              <a:srgbClr val="008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Oval 38"/>
            <p:cNvSpPr>
              <a:spLocks noChangeArrowheads="1"/>
            </p:cNvSpPr>
            <p:nvPr/>
          </p:nvSpPr>
          <p:spPr bwMode="auto">
            <a:xfrm>
              <a:off x="13125" y="5653"/>
              <a:ext cx="1512" cy="1519"/>
            </a:xfrm>
            <a:prstGeom prst="ellipse">
              <a:avLst/>
            </a:prstGeom>
            <a:solidFill>
              <a:srgbClr val="008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Freeform 40"/>
            <p:cNvSpPr>
              <a:spLocks noEditPoints="1"/>
            </p:cNvSpPr>
            <p:nvPr/>
          </p:nvSpPr>
          <p:spPr bwMode="auto">
            <a:xfrm>
              <a:off x="16548" y="4032"/>
              <a:ext cx="389" cy="396"/>
            </a:xfrm>
            <a:custGeom>
              <a:avLst/>
              <a:gdLst>
                <a:gd name="T0" fmla="*/ 42 w 83"/>
                <a:gd name="T1" fmla="*/ 84 h 84"/>
                <a:gd name="T2" fmla="*/ 0 w 83"/>
                <a:gd name="T3" fmla="*/ 42 h 84"/>
                <a:gd name="T4" fmla="*/ 42 w 83"/>
                <a:gd name="T5" fmla="*/ 0 h 84"/>
                <a:gd name="T6" fmla="*/ 83 w 83"/>
                <a:gd name="T7" fmla="*/ 42 h 84"/>
                <a:gd name="T8" fmla="*/ 42 w 83"/>
                <a:gd name="T9" fmla="*/ 84 h 84"/>
                <a:gd name="T10" fmla="*/ 42 w 83"/>
                <a:gd name="T11" fmla="*/ 13 h 84"/>
                <a:gd name="T12" fmla="*/ 13 w 83"/>
                <a:gd name="T13" fmla="*/ 42 h 84"/>
                <a:gd name="T14" fmla="*/ 42 w 83"/>
                <a:gd name="T15" fmla="*/ 71 h 84"/>
                <a:gd name="T16" fmla="*/ 71 w 83"/>
                <a:gd name="T17" fmla="*/ 42 h 84"/>
                <a:gd name="T18" fmla="*/ 42 w 83"/>
                <a:gd name="T1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42" y="84"/>
                  </a:move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3" y="19"/>
                    <a:pt x="83" y="42"/>
                  </a:cubicBezTo>
                  <a:cubicBezTo>
                    <a:pt x="83" y="65"/>
                    <a:pt x="65" y="84"/>
                    <a:pt x="42" y="84"/>
                  </a:cubicBezTo>
                  <a:close/>
                  <a:moveTo>
                    <a:pt x="42" y="13"/>
                  </a:moveTo>
                  <a:cubicBezTo>
                    <a:pt x="26" y="13"/>
                    <a:pt x="13" y="26"/>
                    <a:pt x="13" y="42"/>
                  </a:cubicBezTo>
                  <a:cubicBezTo>
                    <a:pt x="13" y="58"/>
                    <a:pt x="26" y="71"/>
                    <a:pt x="42" y="71"/>
                  </a:cubicBezTo>
                  <a:cubicBezTo>
                    <a:pt x="58" y="71"/>
                    <a:pt x="71" y="58"/>
                    <a:pt x="71" y="42"/>
                  </a:cubicBezTo>
                  <a:cubicBezTo>
                    <a:pt x="71" y="26"/>
                    <a:pt x="58" y="13"/>
                    <a:pt x="42" y="13"/>
                  </a:cubicBezTo>
                  <a:close/>
                </a:path>
              </a:pathLst>
            </a:custGeom>
            <a:solidFill>
              <a:srgbClr val="FF2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41"/>
            <p:cNvSpPr>
              <a:spLocks noChangeArrowheads="1"/>
            </p:cNvSpPr>
            <p:nvPr/>
          </p:nvSpPr>
          <p:spPr bwMode="auto">
            <a:xfrm>
              <a:off x="16726" y="4395"/>
              <a:ext cx="33" cy="1267"/>
            </a:xfrm>
            <a:prstGeom prst="rect">
              <a:avLst/>
            </a:prstGeom>
            <a:solidFill>
              <a:srgbClr val="FF2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42"/>
            <p:cNvSpPr>
              <a:spLocks noChangeArrowheads="1"/>
            </p:cNvSpPr>
            <p:nvPr/>
          </p:nvSpPr>
          <p:spPr bwMode="auto">
            <a:xfrm>
              <a:off x="15988" y="5653"/>
              <a:ext cx="1512" cy="1519"/>
            </a:xfrm>
            <a:prstGeom prst="ellipse">
              <a:avLst/>
            </a:prstGeom>
            <a:solidFill>
              <a:srgbClr val="FF2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4712" y="6097"/>
              <a:ext cx="1392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3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2013</a:t>
              </a:r>
              <a:endParaRPr kumimoji="0" lang="zh-CN" altLang="en-US" sz="20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7463" y="6097"/>
              <a:ext cx="139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3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2014</a:t>
              </a:r>
              <a:endParaRPr kumimoji="0" lang="zh-CN" altLang="en-US" sz="20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0324" y="6100"/>
              <a:ext cx="139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3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2015</a:t>
              </a:r>
              <a:endParaRPr kumimoji="0" lang="zh-CN" altLang="en-US" sz="20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13223" y="6100"/>
              <a:ext cx="139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3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2016</a:t>
              </a:r>
              <a:endParaRPr kumimoji="0" lang="zh-CN" altLang="en-US" sz="20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6048" y="6100"/>
              <a:ext cx="139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3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2017</a:t>
              </a:r>
              <a:endParaRPr kumimoji="0" lang="zh-CN" altLang="en-US" sz="20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800" y="6098"/>
              <a:ext cx="1392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0" spc="300" dirty="0">
                  <a:solidFill>
                    <a:sysClr val="windowText" lastClr="000000"/>
                  </a:solidFill>
                </a:rPr>
                <a:t>2013</a:t>
              </a:r>
              <a:endParaRPr kumimoji="0" lang="zh-CN" altLang="en-US" sz="20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115" y="3246"/>
              <a:ext cx="2670" cy="7398"/>
              <a:chOff x="677591" y="1864413"/>
              <a:chExt cx="1695327" cy="4698194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1236391" y="1864413"/>
                <a:ext cx="55816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0" cap="none" spc="600" normalizeH="0" baseline="0" noProof="0" dirty="0">
                    <a:ln>
                      <a:noFill/>
                    </a:ln>
                    <a:solidFill>
                      <a:srgbClr val="008CFF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2000" b="1" i="0" u="none" strike="noStrike" kern="0" cap="none" spc="600" normalizeH="0" baseline="0" noProof="0" dirty="0">
                    <a:ln>
                      <a:noFill/>
                    </a:ln>
                    <a:solidFill>
                      <a:srgbClr val="008CFF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677591" y="4720742"/>
                <a:ext cx="1695327" cy="1841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zh-CN" altLang="en-US" kern="0" dirty="0">
                    <a:latin typeface="+mn-ea"/>
                  </a:rPr>
                  <a:t>《国务院常务会议：深化改革加快发展养老服务业的任务措施》</a:t>
                </a: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3962" y="3250"/>
              <a:ext cx="2670" cy="7394"/>
              <a:chOff x="664891" y="1866953"/>
              <a:chExt cx="1695327" cy="4695458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1206546" y="1866953"/>
                <a:ext cx="52133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0" cap="none" spc="600" normalizeH="0" baseline="0" noProof="0" dirty="0">
                    <a:ln>
                      <a:noFill/>
                    </a:ln>
                    <a:solidFill>
                      <a:srgbClr val="FF2A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2000" b="1" i="0" u="none" strike="noStrike" kern="0" cap="none" spc="600" normalizeH="0" baseline="0" noProof="0" dirty="0">
                    <a:ln>
                      <a:noFill/>
                    </a:ln>
                    <a:solidFill>
                      <a:srgbClr val="FF2A00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664891" y="4720677"/>
                <a:ext cx="1695327" cy="1841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kern="0" dirty="0">
                    <a:latin typeface="+mn-ea"/>
                  </a:rPr>
                  <a:t>《国务院关于加快发展养老服务业的若干意见》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6849" y="3252"/>
              <a:ext cx="2670" cy="6258"/>
              <a:chOff x="677591" y="1868223"/>
              <a:chExt cx="1695327" cy="3974182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1217341" y="1868223"/>
                <a:ext cx="61658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0" cap="none" spc="600" normalizeH="0" baseline="0" noProof="0" dirty="0">
                    <a:ln>
                      <a:noFill/>
                    </a:ln>
                    <a:solidFill>
                      <a:srgbClr val="DB3396"/>
                    </a:solidFill>
                    <a:effectLst/>
                    <a:uLnTx/>
                    <a:uFillTx/>
                  </a:rPr>
                  <a:t> 3</a:t>
                </a: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677591" y="4720833"/>
                <a:ext cx="1695327" cy="1121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zh-CN" altLang="en-US" kern="0" dirty="0">
                    <a:latin typeface="+mn-ea"/>
                  </a:rPr>
                  <a:t>《关于做好政府购买养老服务工作的通知》</a:t>
                </a:r>
              </a:p>
            </p:txBody>
          </p:sp>
        </p:grpSp>
        <p:grpSp>
          <p:nvGrpSpPr>
            <p:cNvPr id="135" name="组合 134"/>
            <p:cNvGrpSpPr/>
            <p:nvPr/>
          </p:nvGrpSpPr>
          <p:grpSpPr>
            <a:xfrm>
              <a:off x="9685" y="3252"/>
              <a:ext cx="2670" cy="6825"/>
              <a:chOff x="657271" y="1868223"/>
              <a:chExt cx="1695327" cy="4334202"/>
            </a:xfrm>
          </p:grpSpPr>
          <p:sp>
            <p:nvSpPr>
              <p:cNvPr id="136" name="文本框 135"/>
              <p:cNvSpPr txBox="1"/>
              <p:nvPr/>
            </p:nvSpPr>
            <p:spPr>
              <a:xfrm>
                <a:off x="1200196" y="1868223"/>
                <a:ext cx="61023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0" cap="none" spc="600" normalizeH="0" baseline="0" noProof="0" dirty="0">
                    <a:ln>
                      <a:noFill/>
                    </a:ln>
                    <a:solidFill>
                      <a:srgbClr val="FF6E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2000" b="1" i="0" u="none" strike="noStrike" kern="0" cap="none" spc="600" normalizeH="0" baseline="0" noProof="0" dirty="0">
                    <a:ln>
                      <a:noFill/>
                    </a:ln>
                    <a:solidFill>
                      <a:srgbClr val="FF6E00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657271" y="4720757"/>
                <a:ext cx="1695327" cy="1481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dirty="0"/>
                  <a:t>《</a:t>
                </a:r>
                <a:r>
                  <a:rPr lang="zh-CN" altLang="en-US" dirty="0"/>
                  <a:t>关于鼓励民间资本参与养老服务业发展的实施意见</a:t>
                </a:r>
                <a:r>
                  <a:rPr lang="en-US" altLang="zh-CN" dirty="0"/>
                  <a:t>》</a:t>
                </a:r>
                <a:endParaRPr lang="zh-CN" altLang="en-US" kern="0" dirty="0">
                  <a:latin typeface="+mn-ea"/>
                </a:endParaRPr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12584" y="3252"/>
              <a:ext cx="2670" cy="6258"/>
              <a:chOff x="677591" y="1868223"/>
              <a:chExt cx="1695327" cy="3974466"/>
            </a:xfrm>
          </p:grpSpPr>
          <p:sp>
            <p:nvSpPr>
              <p:cNvPr id="139" name="文本框 138"/>
              <p:cNvSpPr txBox="1"/>
              <p:nvPr/>
            </p:nvSpPr>
            <p:spPr>
              <a:xfrm>
                <a:off x="1160826" y="1868223"/>
                <a:ext cx="72898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0" cap="none" spc="600" normalizeH="0" baseline="0" noProof="0" dirty="0">
                    <a:ln>
                      <a:noFill/>
                    </a:ln>
                    <a:solidFill>
                      <a:srgbClr val="008CFF"/>
                    </a:solidFill>
                    <a:effectLst/>
                    <a:uLnTx/>
                    <a:uFillTx/>
                  </a:rPr>
                  <a:t> 5</a:t>
                </a:r>
              </a:p>
            </p:txBody>
          </p:sp>
          <p:sp>
            <p:nvSpPr>
              <p:cNvPr id="140" name="文本框 139"/>
              <p:cNvSpPr txBox="1"/>
              <p:nvPr/>
            </p:nvSpPr>
            <p:spPr>
              <a:xfrm>
                <a:off x="677591" y="4721032"/>
                <a:ext cx="1695327" cy="112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dirty="0"/>
                  <a:t>《</a:t>
                </a:r>
                <a:r>
                  <a:rPr lang="zh-CN" altLang="en-US" dirty="0"/>
                  <a:t>关于全面推进居家养老服务工作的意见</a:t>
                </a:r>
                <a:r>
                  <a:rPr lang="en-US" altLang="zh-CN" dirty="0"/>
                  <a:t>》</a:t>
                </a:r>
                <a:endParaRPr lang="zh-CN" altLang="en-US" kern="0" dirty="0">
                  <a:latin typeface="+mn-ea"/>
                </a:endParaRPr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>
              <a:off x="15451" y="3246"/>
              <a:ext cx="2670" cy="6849"/>
              <a:chOff x="677591" y="1864413"/>
              <a:chExt cx="1695327" cy="4348831"/>
            </a:xfrm>
          </p:grpSpPr>
          <p:sp>
            <p:nvSpPr>
              <p:cNvPr id="142" name="文本框 141"/>
              <p:cNvSpPr txBox="1"/>
              <p:nvPr/>
            </p:nvSpPr>
            <p:spPr>
              <a:xfrm>
                <a:off x="1172891" y="1864413"/>
                <a:ext cx="70548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0" cap="none" spc="600" normalizeH="0" baseline="0" noProof="0" dirty="0">
                    <a:ln>
                      <a:noFill/>
                    </a:ln>
                    <a:solidFill>
                      <a:srgbClr val="FF2A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2000" b="1" i="0" u="none" strike="noStrike" kern="0" cap="none" spc="600" normalizeH="0" baseline="0" noProof="0" dirty="0">
                    <a:ln>
                      <a:noFill/>
                    </a:ln>
                    <a:solidFill>
                      <a:srgbClr val="FF2A00"/>
                    </a:solidFill>
                    <a:effectLst/>
                    <a:uLnTx/>
                    <a:uFillTx/>
                  </a:rPr>
                  <a:t>6</a:t>
                </a: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677591" y="4720487"/>
                <a:ext cx="1695327" cy="1492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dirty="0"/>
                  <a:t>《</a:t>
                </a:r>
                <a:r>
                  <a:rPr lang="zh-CN" altLang="en-US" dirty="0"/>
                  <a:t>智慧健康养老产业发展行动计划（</a:t>
                </a:r>
                <a:r>
                  <a:rPr lang="en-US" altLang="zh-CN" dirty="0"/>
                  <a:t>2017-2020</a:t>
                </a:r>
                <a:r>
                  <a:rPr lang="zh-CN" altLang="en-US" dirty="0"/>
                  <a:t>年）</a:t>
                </a:r>
                <a:r>
                  <a:rPr lang="en-US" altLang="zh-CN" dirty="0"/>
                  <a:t>》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D039218C-38CC-4DCC-9A61-F37F1D3A3AB0}"/>
              </a:ext>
            </a:extLst>
          </p:cNvPr>
          <p:cNvSpPr txBox="1">
            <a:spLocks/>
          </p:cNvSpPr>
          <p:nvPr/>
        </p:nvSpPr>
        <p:spPr>
          <a:xfrm>
            <a:off x="838200" y="67318"/>
            <a:ext cx="10515600" cy="68331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国家养老产业政策频发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2AC11A5-B375-47F1-9BE9-B4E747A8493D}"/>
              </a:ext>
            </a:extLst>
          </p:cNvPr>
          <p:cNvSpPr txBox="1"/>
          <p:nvPr/>
        </p:nvSpPr>
        <p:spPr>
          <a:xfrm>
            <a:off x="182879" y="1099241"/>
            <a:ext cx="54662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2016</a:t>
            </a:r>
            <a:r>
              <a:rPr lang="zh-CN" altLang="en-US" dirty="0">
                <a:latin typeface="+mn-ea"/>
              </a:rPr>
              <a:t>年</a:t>
            </a:r>
            <a:r>
              <a:rPr lang="en-US" altLang="zh-CN" dirty="0">
                <a:latin typeface="+mn-ea"/>
              </a:rPr>
              <a:t>9</a:t>
            </a:r>
            <a:r>
              <a:rPr lang="zh-CN" altLang="en-US" dirty="0">
                <a:latin typeface="+mn-ea"/>
              </a:rPr>
              <a:t>月</a:t>
            </a:r>
            <a:r>
              <a:rPr lang="en-US" altLang="zh-CN" dirty="0">
                <a:latin typeface="+mn-ea"/>
              </a:rPr>
              <a:t>27</a:t>
            </a:r>
            <a:r>
              <a:rPr lang="zh-CN" altLang="en-US" dirty="0">
                <a:latin typeface="+mn-ea"/>
              </a:rPr>
              <a:t>日，日本内阁府发布了</a:t>
            </a:r>
            <a:r>
              <a:rPr lang="en-US" altLang="zh-CN" dirty="0">
                <a:latin typeface="+mn-ea"/>
              </a:rPr>
              <a:t>《2015</a:t>
            </a:r>
            <a:r>
              <a:rPr lang="zh-CN" altLang="en-US" dirty="0">
                <a:latin typeface="+mn-ea"/>
              </a:rPr>
              <a:t>年日本老龄社会白皮书</a:t>
            </a:r>
            <a:r>
              <a:rPr lang="en-US" altLang="zh-CN" dirty="0">
                <a:latin typeface="+mn-ea"/>
              </a:rPr>
              <a:t>》</a:t>
            </a:r>
            <a:r>
              <a:rPr lang="zh-CN" altLang="en-US" dirty="0">
                <a:latin typeface="+mn-ea"/>
              </a:rPr>
              <a:t>：日本有</a:t>
            </a:r>
            <a:r>
              <a:rPr lang="en-US" altLang="zh-CN" dirty="0">
                <a:latin typeface="+mn-ea"/>
              </a:rPr>
              <a:t>1.27</a:t>
            </a:r>
            <a:r>
              <a:rPr lang="zh-CN" altLang="en-US" dirty="0">
                <a:latin typeface="+mn-ea"/>
              </a:rPr>
              <a:t>亿总人口，约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3,392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万</a:t>
            </a:r>
            <a:r>
              <a:rPr lang="zh-CN" altLang="en-US" dirty="0">
                <a:latin typeface="+mn-ea"/>
              </a:rPr>
              <a:t>是</a:t>
            </a:r>
            <a:r>
              <a:rPr lang="en-US" altLang="zh-CN" dirty="0">
                <a:latin typeface="+mn-ea"/>
              </a:rPr>
              <a:t>65</a:t>
            </a:r>
            <a:r>
              <a:rPr lang="zh-CN" altLang="en-US" dirty="0">
                <a:latin typeface="+mn-ea"/>
              </a:rPr>
              <a:t>岁以上人群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老龄率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26.7%</a:t>
            </a:r>
            <a:r>
              <a:rPr lang="zh-CN" altLang="en-US" dirty="0">
                <a:latin typeface="+mn-ea"/>
              </a:rPr>
              <a:t>。按世界卫生组织的评定标准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超过</a:t>
            </a:r>
            <a:r>
              <a:rPr lang="en-US" altLang="zh-CN" dirty="0">
                <a:latin typeface="+mn-ea"/>
              </a:rPr>
              <a:t>14%</a:t>
            </a:r>
            <a:r>
              <a:rPr lang="zh-CN" altLang="en-US" dirty="0">
                <a:latin typeface="+mn-ea"/>
              </a:rPr>
              <a:t>是“老龄社会”，</a:t>
            </a:r>
            <a:r>
              <a:rPr lang="en-US" altLang="zh-CN" dirty="0">
                <a:latin typeface="+mn-ea"/>
              </a:rPr>
              <a:t>21%</a:t>
            </a:r>
            <a:r>
              <a:rPr lang="zh-CN" altLang="en-US" dirty="0">
                <a:latin typeface="+mn-ea"/>
              </a:rPr>
              <a:t>以上则定义为“超老龄社会”。日本于</a:t>
            </a:r>
            <a:r>
              <a:rPr lang="en-US" altLang="zh-CN" dirty="0">
                <a:latin typeface="+mn-ea"/>
              </a:rPr>
              <a:t>2007</a:t>
            </a:r>
            <a:r>
              <a:rPr lang="zh-CN" altLang="en-US" dirty="0">
                <a:latin typeface="+mn-ea"/>
              </a:rPr>
              <a:t>年便超过了</a:t>
            </a:r>
            <a:r>
              <a:rPr lang="en-US" altLang="zh-CN" dirty="0">
                <a:latin typeface="+mn-ea"/>
              </a:rPr>
              <a:t>21%</a:t>
            </a:r>
            <a:r>
              <a:rPr lang="zh-CN" altLang="en-US" dirty="0">
                <a:latin typeface="+mn-ea"/>
              </a:rPr>
              <a:t>这条红线，也是目前世界上唯一一个步入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“超老龄社会”</a:t>
            </a:r>
            <a:r>
              <a:rPr lang="zh-CN" altLang="en-US" dirty="0">
                <a:latin typeface="+mn-ea"/>
              </a:rPr>
              <a:t>的国度，并正不停地刷新纪录。</a:t>
            </a:r>
            <a:r>
              <a:rPr lang="en-US" altLang="zh-CN" dirty="0">
                <a:latin typeface="+mn-ea"/>
              </a:rPr>
              <a:t>2025</a:t>
            </a:r>
            <a:r>
              <a:rPr lang="zh-CN" altLang="en-US" dirty="0">
                <a:latin typeface="+mn-ea"/>
              </a:rPr>
              <a:t>年前后，日本老龄率将逾</a:t>
            </a:r>
            <a:r>
              <a:rPr lang="en-US" altLang="zh-CN" dirty="0">
                <a:latin typeface="+mn-ea"/>
              </a:rPr>
              <a:t>30%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2060</a:t>
            </a:r>
            <a:r>
              <a:rPr lang="zh-CN" altLang="en-US" dirty="0">
                <a:latin typeface="+mn-ea"/>
              </a:rPr>
              <a:t>年破</a:t>
            </a:r>
            <a:r>
              <a:rPr lang="en-US" altLang="zh-CN" dirty="0">
                <a:latin typeface="+mn-ea"/>
              </a:rPr>
              <a:t>40%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+mn-ea"/>
              </a:rPr>
              <a:t>日本政府为建设社会养老体系</a:t>
            </a:r>
            <a:r>
              <a:rPr lang="en-US" altLang="zh-CN" dirty="0">
                <a:latin typeface="+mn-ea"/>
              </a:rPr>
              <a:t>,</a:t>
            </a:r>
            <a:r>
              <a:rPr lang="zh-CN" altLang="zh-CN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1989</a:t>
            </a:r>
            <a:r>
              <a:rPr lang="zh-CN" altLang="zh-CN" dirty="0">
                <a:latin typeface="+mn-ea"/>
              </a:rPr>
              <a:t>年开始实施社会养老《黄金计划》，随后又开始实施《新黄金计划》</a:t>
            </a:r>
            <a:r>
              <a:rPr lang="en-US" altLang="zh-CN" dirty="0">
                <a:latin typeface="+mn-ea"/>
              </a:rPr>
              <a:t>,</a:t>
            </a:r>
            <a:r>
              <a:rPr lang="zh-CN" altLang="zh-CN" dirty="0">
                <a:latin typeface="+mn-ea"/>
              </a:rPr>
              <a:t>并且在</a:t>
            </a:r>
            <a:r>
              <a:rPr lang="en-US" altLang="zh-CN" dirty="0">
                <a:latin typeface="+mn-ea"/>
              </a:rPr>
              <a:t>2000</a:t>
            </a:r>
            <a:r>
              <a:rPr lang="zh-CN" altLang="zh-CN" dirty="0">
                <a:latin typeface="+mn-ea"/>
              </a:rPr>
              <a:t>年开始实施“</a:t>
            </a:r>
            <a:r>
              <a:rPr lang="zh-CN" altLang="zh-CN" dirty="0">
                <a:solidFill>
                  <a:srgbClr val="FF0000"/>
                </a:solidFill>
                <a:latin typeface="+mn-ea"/>
              </a:rPr>
              <a:t>介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护保险</a:t>
            </a:r>
            <a:r>
              <a:rPr lang="zh-CN" altLang="zh-CN" dirty="0">
                <a:solidFill>
                  <a:srgbClr val="FF0000"/>
                </a:solidFill>
                <a:latin typeface="+mn-ea"/>
              </a:rPr>
              <a:t>制度</a:t>
            </a:r>
            <a:r>
              <a:rPr lang="zh-CN" altLang="zh-CN" dirty="0">
                <a:latin typeface="+mn-ea"/>
              </a:rPr>
              <a:t>”，并于</a:t>
            </a:r>
            <a:r>
              <a:rPr lang="en-US" altLang="zh-CN" dirty="0">
                <a:latin typeface="+mn-ea"/>
              </a:rPr>
              <a:t>2006</a:t>
            </a:r>
            <a:r>
              <a:rPr lang="zh-CN" altLang="zh-CN" dirty="0">
                <a:latin typeface="+mn-ea"/>
              </a:rPr>
              <a:t>年正式实施在“</a:t>
            </a:r>
            <a:r>
              <a:rPr lang="zh-CN" altLang="en-US" dirty="0">
                <a:latin typeface="+mn-ea"/>
              </a:rPr>
              <a:t>介护</a:t>
            </a:r>
            <a:r>
              <a:rPr lang="zh-CN" altLang="zh-CN" dirty="0">
                <a:latin typeface="+mn-ea"/>
              </a:rPr>
              <a:t>保险制度”基础上作了修改的《</a:t>
            </a:r>
            <a:r>
              <a:rPr lang="zh-CN" altLang="en-US" dirty="0">
                <a:latin typeface="+mn-ea"/>
              </a:rPr>
              <a:t>介护</a:t>
            </a:r>
            <a:r>
              <a:rPr lang="zh-CN" altLang="zh-CN" dirty="0">
                <a:latin typeface="+mn-ea"/>
              </a:rPr>
              <a:t>保险法》。日本花费几十年的时间，在探索社会化养老体系建设中形成了有效的政策法规、运行管理机制、服务标准和服务队伍专业化的经验。</a:t>
            </a:r>
            <a:endParaRPr lang="zh-CN" altLang="en-US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43FB2F-322B-4AB0-9F7F-7416FD56D6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60" y="1099241"/>
            <a:ext cx="6453226" cy="49425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7F5D67-83B3-4D71-BF29-297CD21717DE}"/>
              </a:ext>
            </a:extLst>
          </p:cNvPr>
          <p:cNvSpPr txBox="1">
            <a:spLocks/>
          </p:cNvSpPr>
          <p:nvPr/>
        </p:nvSpPr>
        <p:spPr>
          <a:xfrm>
            <a:off x="838200" y="67318"/>
            <a:ext cx="10515600" cy="68331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日本人口结构及人口老龄化现状及趋势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9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7F5D67-83B3-4D71-BF29-297CD21717DE}"/>
              </a:ext>
            </a:extLst>
          </p:cNvPr>
          <p:cNvSpPr txBox="1">
            <a:spLocks/>
          </p:cNvSpPr>
          <p:nvPr/>
        </p:nvSpPr>
        <p:spPr>
          <a:xfrm>
            <a:off x="838200" y="67318"/>
            <a:ext cx="10515600" cy="68331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日本介护养老智能化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D2A2A7-FE81-4552-A29C-FA5C2375BBFC}"/>
              </a:ext>
            </a:extLst>
          </p:cNvPr>
          <p:cNvSpPr txBox="1"/>
          <p:nvPr/>
        </p:nvSpPr>
        <p:spPr>
          <a:xfrm>
            <a:off x="140245" y="894364"/>
            <a:ext cx="1188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日本</a:t>
            </a:r>
            <a:r>
              <a:rPr lang="zh-CN" altLang="en-US" dirty="0"/>
              <a:t>介护养老制度已经实行了二十多年，目前已经从养老机构的设施和系统，到居家养老设备，医院，养老服务机构的系统上，已经实现了相当程度上的自动化，智能化。比如，在养老机构中使用的老人感应器（感应老人休息，起床，跌倒等状态），智能穿戴设备（收集心跳，血压，体温等健康数据），智能温度控制系统，报警系统，</a:t>
            </a:r>
            <a:r>
              <a:rPr lang="en-US" altLang="zh-CN" dirty="0"/>
              <a:t>GPS</a:t>
            </a:r>
            <a:r>
              <a:rPr lang="zh-CN" altLang="en-US" dirty="0"/>
              <a:t>定位与跟踪系统，根据系统自动收集的老人健康数据，利用人工智能机器人个性化制定老人介护健康</a:t>
            </a:r>
            <a:r>
              <a:rPr lang="en-US" altLang="zh-CN" dirty="0"/>
              <a:t>/</a:t>
            </a:r>
            <a:r>
              <a:rPr lang="zh-CN" altLang="en-US" dirty="0"/>
              <a:t>疗养计划等等，利用智能传感器，智能控制系统，大数据，人工智能提供智能化的养老服务已经成为日本养老不可或缺的部分，也引领日本养老产业向智能化服务迈进了一大步。</a:t>
            </a:r>
            <a:endParaRPr lang="en-US" altLang="zh-C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835723-3529-4AC5-8DE4-A4B03093B1DF}"/>
              </a:ext>
            </a:extLst>
          </p:cNvPr>
          <p:cNvGrpSpPr/>
          <p:nvPr/>
        </p:nvGrpSpPr>
        <p:grpSpPr>
          <a:xfrm>
            <a:off x="770849" y="2454904"/>
            <a:ext cx="10766108" cy="4265494"/>
            <a:chOff x="770849" y="2454904"/>
            <a:chExt cx="10766108" cy="4265494"/>
          </a:xfrm>
        </p:grpSpPr>
        <p:pic>
          <p:nvPicPr>
            <p:cNvPr id="13" name="Picture 1148">
              <a:extLst>
                <a:ext uri="{FF2B5EF4-FFF2-40B4-BE49-F238E27FC236}">
                  <a16:creationId xmlns:a16="http://schemas.microsoft.com/office/drawing/2014/main" id="{07394FEE-A796-4964-8C7E-A4F4F4930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647" y="5686996"/>
              <a:ext cx="658584" cy="65858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C8E64D5-01DC-4A9A-B238-10AD211FA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8149" y="4080455"/>
              <a:ext cx="758808" cy="81237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394C29A-0AE4-490C-893D-208F318E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819" y="4278532"/>
              <a:ext cx="517127" cy="70047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05E9C9A-2C64-45A3-9494-7860E2058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7454" y="3770644"/>
              <a:ext cx="1801564" cy="60052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BB5FCDE-A1C3-4935-B9BB-DE100D2F7EB2}"/>
                </a:ext>
              </a:extLst>
            </p:cNvPr>
            <p:cNvSpPr txBox="1"/>
            <p:nvPr/>
          </p:nvSpPr>
          <p:spPr>
            <a:xfrm>
              <a:off x="4707849" y="4904908"/>
              <a:ext cx="1461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服务请求，穿戴设备，监控自动报警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B8EB657-A69A-457B-9832-85E866A600D9}"/>
                </a:ext>
              </a:extLst>
            </p:cNvPr>
            <p:cNvSpPr txBox="1"/>
            <p:nvPr/>
          </p:nvSpPr>
          <p:spPr>
            <a:xfrm>
              <a:off x="5113322" y="4318811"/>
              <a:ext cx="1774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介护，医疗等服务安排</a:t>
              </a: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7E53E3A-EFBF-4EE8-8ADB-EAC2CE4CFF16}"/>
                </a:ext>
              </a:extLst>
            </p:cNvPr>
            <p:cNvSpPr/>
            <p:nvPr/>
          </p:nvSpPr>
          <p:spPr>
            <a:xfrm rot="10800000">
              <a:off x="4611534" y="4433028"/>
              <a:ext cx="1979404" cy="270919"/>
            </a:xfrm>
            <a:custGeom>
              <a:avLst/>
              <a:gdLst>
                <a:gd name="connsiteX0" fmla="*/ 2139083 w 2821738"/>
                <a:gd name="connsiteY0" fmla="*/ 370247 h 370247"/>
                <a:gd name="connsiteX1" fmla="*/ 2139083 w 2821738"/>
                <a:gd name="connsiteY1" fmla="*/ 151464 h 370247"/>
                <a:gd name="connsiteX2" fmla="*/ 0 w 2821738"/>
                <a:gd name="connsiteY2" fmla="*/ 151464 h 370247"/>
                <a:gd name="connsiteX3" fmla="*/ 0 w 2821738"/>
                <a:gd name="connsiteY3" fmla="*/ 0 h 370247"/>
                <a:gd name="connsiteX4" fmla="*/ 2821738 w 2821738"/>
                <a:gd name="connsiteY4" fmla="*/ 0 h 37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738" h="370247">
                  <a:moveTo>
                    <a:pt x="2139083" y="370247"/>
                  </a:moveTo>
                  <a:lnTo>
                    <a:pt x="2139083" y="151464"/>
                  </a:lnTo>
                  <a:lnTo>
                    <a:pt x="0" y="151464"/>
                  </a:lnTo>
                  <a:lnTo>
                    <a:pt x="0" y="0"/>
                  </a:lnTo>
                  <a:lnTo>
                    <a:pt x="282173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2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5C3803A-2547-4D9E-B066-45A50ADB0434}"/>
                </a:ext>
              </a:extLst>
            </p:cNvPr>
            <p:cNvSpPr/>
            <p:nvPr/>
          </p:nvSpPr>
          <p:spPr>
            <a:xfrm>
              <a:off x="4611533" y="4757573"/>
              <a:ext cx="1979405" cy="266798"/>
            </a:xfrm>
            <a:custGeom>
              <a:avLst/>
              <a:gdLst>
                <a:gd name="connsiteX0" fmla="*/ 2139083 w 2821738"/>
                <a:gd name="connsiteY0" fmla="*/ 370247 h 370247"/>
                <a:gd name="connsiteX1" fmla="*/ 2139083 w 2821738"/>
                <a:gd name="connsiteY1" fmla="*/ 151464 h 370247"/>
                <a:gd name="connsiteX2" fmla="*/ 0 w 2821738"/>
                <a:gd name="connsiteY2" fmla="*/ 151464 h 370247"/>
                <a:gd name="connsiteX3" fmla="*/ 0 w 2821738"/>
                <a:gd name="connsiteY3" fmla="*/ 0 h 370247"/>
                <a:gd name="connsiteX4" fmla="*/ 2821738 w 2821738"/>
                <a:gd name="connsiteY4" fmla="*/ 0 h 37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738" h="370247">
                  <a:moveTo>
                    <a:pt x="2139083" y="370247"/>
                  </a:moveTo>
                  <a:lnTo>
                    <a:pt x="2139083" y="151464"/>
                  </a:lnTo>
                  <a:lnTo>
                    <a:pt x="0" y="151464"/>
                  </a:lnTo>
                  <a:lnTo>
                    <a:pt x="0" y="0"/>
                  </a:lnTo>
                  <a:lnTo>
                    <a:pt x="282173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2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EA558CBC-C9EB-4007-BCA4-48B5938F856D}"/>
                </a:ext>
              </a:extLst>
            </p:cNvPr>
            <p:cNvSpPr/>
            <p:nvPr/>
          </p:nvSpPr>
          <p:spPr>
            <a:xfrm rot="10800000">
              <a:off x="4010152" y="4433028"/>
              <a:ext cx="3356326" cy="1618326"/>
            </a:xfrm>
            <a:prstGeom prst="arc">
              <a:avLst>
                <a:gd name="adj1" fmla="val 15049932"/>
                <a:gd name="adj2" fmla="val 205007"/>
              </a:avLst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Picture 1085">
              <a:extLst>
                <a:ext uri="{FF2B5EF4-FFF2-40B4-BE49-F238E27FC236}">
                  <a16:creationId xmlns:a16="http://schemas.microsoft.com/office/drawing/2014/main" id="{A6959342-A61B-4DF0-8515-BDA0A17E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7315" y="5498715"/>
              <a:ext cx="658584" cy="658584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8846A35-F7AA-4C4A-8EDC-91DD721A6DEF}"/>
                </a:ext>
              </a:extLst>
            </p:cNvPr>
            <p:cNvSpPr txBox="1"/>
            <p:nvPr/>
          </p:nvSpPr>
          <p:spPr>
            <a:xfrm rot="18739346">
              <a:off x="6427800" y="5136527"/>
              <a:ext cx="1250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医疗服务安排</a:t>
              </a: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678466B-8D17-4574-8AFA-C1280F918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53736" y="4965441"/>
              <a:ext cx="337515" cy="533274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588CD2A-D892-49A2-93A4-E7CDED021C90}"/>
                </a:ext>
              </a:extLst>
            </p:cNvPr>
            <p:cNvSpPr txBox="1"/>
            <p:nvPr/>
          </p:nvSpPr>
          <p:spPr>
            <a:xfrm>
              <a:off x="9006786" y="4595810"/>
              <a:ext cx="829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健康信息</a:t>
              </a:r>
              <a:endParaRPr lang="en-US" altLang="zh-CN" sz="1200" dirty="0"/>
            </a:p>
            <a:p>
              <a:r>
                <a:rPr lang="zh-CN" altLang="en-US" sz="1200" dirty="0"/>
                <a:t>医疗方案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8224650-170B-4C3A-B0EA-F6D28C9A2C31}"/>
                </a:ext>
              </a:extLst>
            </p:cNvPr>
            <p:cNvSpPr txBox="1"/>
            <p:nvPr/>
          </p:nvSpPr>
          <p:spPr>
            <a:xfrm>
              <a:off x="3679644" y="4000303"/>
              <a:ext cx="547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老人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96C7C32-094E-4FAB-88DC-E32B4C3F67FA}"/>
                </a:ext>
              </a:extLst>
            </p:cNvPr>
            <p:cNvSpPr txBox="1"/>
            <p:nvPr/>
          </p:nvSpPr>
          <p:spPr>
            <a:xfrm>
              <a:off x="10827578" y="3949478"/>
              <a:ext cx="547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子女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9FA07EB-C7CF-46A3-94AD-A9C6791B3474}"/>
                </a:ext>
              </a:extLst>
            </p:cNvPr>
            <p:cNvSpPr txBox="1"/>
            <p:nvPr/>
          </p:nvSpPr>
          <p:spPr>
            <a:xfrm>
              <a:off x="5391508" y="3498675"/>
              <a:ext cx="1039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介护人员</a:t>
              </a: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A9D15FF7-3218-4BD3-95A8-B05403B3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1508" y="4197675"/>
              <a:ext cx="1226470" cy="919853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10C3B52-E05E-4C40-837A-A98771DF059A}"/>
                </a:ext>
              </a:extLst>
            </p:cNvPr>
            <p:cNvSpPr txBox="1"/>
            <p:nvPr/>
          </p:nvSpPr>
          <p:spPr>
            <a:xfrm>
              <a:off x="7331508" y="3857146"/>
              <a:ext cx="938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Operation Center/AI</a:t>
              </a:r>
              <a:endParaRPr lang="zh-CN" altLang="en-US" sz="1200" dirty="0"/>
            </a:p>
          </p:txBody>
        </p:sp>
        <p:sp>
          <p:nvSpPr>
            <p:cNvPr id="40" name="箭头: 右 39">
              <a:extLst>
                <a:ext uri="{FF2B5EF4-FFF2-40B4-BE49-F238E27FC236}">
                  <a16:creationId xmlns:a16="http://schemas.microsoft.com/office/drawing/2014/main" id="{B3448676-B123-4E91-9184-F298A4BA1C5F}"/>
                </a:ext>
              </a:extLst>
            </p:cNvPr>
            <p:cNvSpPr/>
            <p:nvPr/>
          </p:nvSpPr>
          <p:spPr>
            <a:xfrm rot="7957226">
              <a:off x="6633803" y="5500550"/>
              <a:ext cx="1098411" cy="133086"/>
            </a:xfrm>
            <a:prstGeom prst="rightArrow">
              <a:avLst>
                <a:gd name="adj1" fmla="val 50000"/>
                <a:gd name="adj2" fmla="val 907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Picture 1277">
              <a:extLst>
                <a:ext uri="{FF2B5EF4-FFF2-40B4-BE49-F238E27FC236}">
                  <a16:creationId xmlns:a16="http://schemas.microsoft.com/office/drawing/2014/main" id="{DD30511C-563A-46ED-85C1-501AC0927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0267" y="4986156"/>
              <a:ext cx="412123" cy="412123"/>
            </a:xfrm>
            <a:prstGeom prst="rect">
              <a:avLst/>
            </a:prstGeom>
          </p:spPr>
        </p:pic>
        <p:pic>
          <p:nvPicPr>
            <p:cNvPr id="50" name="Picture 1319">
              <a:extLst>
                <a:ext uri="{FF2B5EF4-FFF2-40B4-BE49-F238E27FC236}">
                  <a16:creationId xmlns:a16="http://schemas.microsoft.com/office/drawing/2014/main" id="{DF85DBE6-5227-4775-BD4E-B54DF421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567" y="4999624"/>
              <a:ext cx="478471" cy="478471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EE211A2-055E-4245-ADE8-91755374FD84}"/>
                </a:ext>
              </a:extLst>
            </p:cNvPr>
            <p:cNvSpPr txBox="1"/>
            <p:nvPr/>
          </p:nvSpPr>
          <p:spPr>
            <a:xfrm>
              <a:off x="7142696" y="2454904"/>
              <a:ext cx="12129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社区养老支援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9E018D1-7F26-40D8-9DFC-ED7CA8D6F59E}"/>
                </a:ext>
              </a:extLst>
            </p:cNvPr>
            <p:cNvSpPr txBox="1"/>
            <p:nvPr/>
          </p:nvSpPr>
          <p:spPr>
            <a:xfrm>
              <a:off x="5864260" y="5648292"/>
              <a:ext cx="547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医生</a:t>
              </a:r>
            </a:p>
          </p:txBody>
        </p: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A33F8A9B-8AD2-473F-82ED-666899EB1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3543" y="2684807"/>
              <a:ext cx="885312" cy="831399"/>
            </a:xfrm>
            <a:prstGeom prst="rect">
              <a:avLst/>
            </a:prstGeom>
          </p:spPr>
        </p:pic>
        <p:sp>
          <p:nvSpPr>
            <p:cNvPr id="57" name="弧形 56">
              <a:extLst>
                <a:ext uri="{FF2B5EF4-FFF2-40B4-BE49-F238E27FC236}">
                  <a16:creationId xmlns:a16="http://schemas.microsoft.com/office/drawing/2014/main" id="{816AF4F3-B842-46BB-B639-3936F577F2BB}"/>
                </a:ext>
              </a:extLst>
            </p:cNvPr>
            <p:cNvSpPr/>
            <p:nvPr/>
          </p:nvSpPr>
          <p:spPr>
            <a:xfrm rot="19794527">
              <a:off x="2682350" y="3648149"/>
              <a:ext cx="5021063" cy="1618326"/>
            </a:xfrm>
            <a:prstGeom prst="arc">
              <a:avLst>
                <a:gd name="adj1" fmla="val 13505620"/>
                <a:gd name="adj2" fmla="val 21137649"/>
              </a:avLst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87ED772E-A49B-42AF-A4F0-D62A46B99FA6}"/>
                </a:ext>
              </a:extLst>
            </p:cNvPr>
            <p:cNvSpPr/>
            <p:nvPr/>
          </p:nvSpPr>
          <p:spPr>
            <a:xfrm rot="560746">
              <a:off x="6962918" y="2939743"/>
              <a:ext cx="212161" cy="177942"/>
            </a:xfrm>
            <a:custGeom>
              <a:avLst/>
              <a:gdLst>
                <a:gd name="connsiteX0" fmla="*/ 0 w 212161"/>
                <a:gd name="connsiteY0" fmla="*/ 0 h 177942"/>
                <a:gd name="connsiteX1" fmla="*/ 212161 w 212161"/>
                <a:gd name="connsiteY1" fmla="*/ 88971 h 177942"/>
                <a:gd name="connsiteX2" fmla="*/ 0 w 212161"/>
                <a:gd name="connsiteY2" fmla="*/ 177942 h 17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161" h="177942">
                  <a:moveTo>
                    <a:pt x="0" y="0"/>
                  </a:moveTo>
                  <a:lnTo>
                    <a:pt x="212161" y="88971"/>
                  </a:lnTo>
                  <a:lnTo>
                    <a:pt x="0" y="177942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BF54FC76-0D79-4005-AFD4-DCDFCF0C3E7F}"/>
                </a:ext>
              </a:extLst>
            </p:cNvPr>
            <p:cNvSpPr/>
            <p:nvPr/>
          </p:nvSpPr>
          <p:spPr>
            <a:xfrm>
              <a:off x="5872028" y="5950759"/>
              <a:ext cx="212161" cy="177942"/>
            </a:xfrm>
            <a:custGeom>
              <a:avLst/>
              <a:gdLst>
                <a:gd name="connsiteX0" fmla="*/ 0 w 212161"/>
                <a:gd name="connsiteY0" fmla="*/ 0 h 177942"/>
                <a:gd name="connsiteX1" fmla="*/ 212161 w 212161"/>
                <a:gd name="connsiteY1" fmla="*/ 88971 h 177942"/>
                <a:gd name="connsiteX2" fmla="*/ 0 w 212161"/>
                <a:gd name="connsiteY2" fmla="*/ 177942 h 17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161" h="177942">
                  <a:moveTo>
                    <a:pt x="0" y="0"/>
                  </a:moveTo>
                  <a:lnTo>
                    <a:pt x="212161" y="88971"/>
                  </a:lnTo>
                  <a:lnTo>
                    <a:pt x="0" y="177942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FCDAB78-47A7-40AC-8575-4BC7446F55BA}"/>
                </a:ext>
              </a:extLst>
            </p:cNvPr>
            <p:cNvSpPr txBox="1"/>
            <p:nvPr/>
          </p:nvSpPr>
          <p:spPr>
            <a:xfrm rot="20284560">
              <a:off x="4733085" y="3001147"/>
              <a:ext cx="185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社区养老服务（预付试）</a:t>
              </a: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B1F7B2CB-CD23-48A7-A39F-E05C43E136E2}"/>
                </a:ext>
              </a:extLst>
            </p:cNvPr>
            <p:cNvSpPr/>
            <p:nvPr/>
          </p:nvSpPr>
          <p:spPr>
            <a:xfrm rot="10800000">
              <a:off x="8572687" y="4137866"/>
              <a:ext cx="1979404" cy="270919"/>
            </a:xfrm>
            <a:custGeom>
              <a:avLst/>
              <a:gdLst>
                <a:gd name="connsiteX0" fmla="*/ 2139083 w 2821738"/>
                <a:gd name="connsiteY0" fmla="*/ 370247 h 370247"/>
                <a:gd name="connsiteX1" fmla="*/ 2139083 w 2821738"/>
                <a:gd name="connsiteY1" fmla="*/ 151464 h 370247"/>
                <a:gd name="connsiteX2" fmla="*/ 0 w 2821738"/>
                <a:gd name="connsiteY2" fmla="*/ 151464 h 370247"/>
                <a:gd name="connsiteX3" fmla="*/ 0 w 2821738"/>
                <a:gd name="connsiteY3" fmla="*/ 0 h 370247"/>
                <a:gd name="connsiteX4" fmla="*/ 2821738 w 2821738"/>
                <a:gd name="connsiteY4" fmla="*/ 0 h 37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738" h="370247">
                  <a:moveTo>
                    <a:pt x="2139083" y="370247"/>
                  </a:moveTo>
                  <a:lnTo>
                    <a:pt x="2139083" y="151464"/>
                  </a:lnTo>
                  <a:lnTo>
                    <a:pt x="0" y="151464"/>
                  </a:lnTo>
                  <a:lnTo>
                    <a:pt x="0" y="0"/>
                  </a:lnTo>
                  <a:lnTo>
                    <a:pt x="282173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2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8A160A9E-A94A-4373-8E86-BAECFA9A8E20}"/>
                </a:ext>
              </a:extLst>
            </p:cNvPr>
            <p:cNvSpPr/>
            <p:nvPr/>
          </p:nvSpPr>
          <p:spPr>
            <a:xfrm>
              <a:off x="8572686" y="4462411"/>
              <a:ext cx="1979405" cy="266798"/>
            </a:xfrm>
            <a:custGeom>
              <a:avLst/>
              <a:gdLst>
                <a:gd name="connsiteX0" fmla="*/ 2139083 w 2821738"/>
                <a:gd name="connsiteY0" fmla="*/ 370247 h 370247"/>
                <a:gd name="connsiteX1" fmla="*/ 2139083 w 2821738"/>
                <a:gd name="connsiteY1" fmla="*/ 151464 h 370247"/>
                <a:gd name="connsiteX2" fmla="*/ 0 w 2821738"/>
                <a:gd name="connsiteY2" fmla="*/ 151464 h 370247"/>
                <a:gd name="connsiteX3" fmla="*/ 0 w 2821738"/>
                <a:gd name="connsiteY3" fmla="*/ 0 h 370247"/>
                <a:gd name="connsiteX4" fmla="*/ 2821738 w 2821738"/>
                <a:gd name="connsiteY4" fmla="*/ 0 h 37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738" h="370247">
                  <a:moveTo>
                    <a:pt x="2139083" y="370247"/>
                  </a:moveTo>
                  <a:lnTo>
                    <a:pt x="2139083" y="151464"/>
                  </a:lnTo>
                  <a:lnTo>
                    <a:pt x="0" y="151464"/>
                  </a:lnTo>
                  <a:lnTo>
                    <a:pt x="0" y="0"/>
                  </a:lnTo>
                  <a:lnTo>
                    <a:pt x="282173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2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56EEE9F-3E8B-4BB1-8087-97A572AC3481}"/>
                </a:ext>
              </a:extLst>
            </p:cNvPr>
            <p:cNvSpPr txBox="1"/>
            <p:nvPr/>
          </p:nvSpPr>
          <p:spPr>
            <a:xfrm>
              <a:off x="9148199" y="3975946"/>
              <a:ext cx="13228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请求服务，反馈</a:t>
              </a:r>
              <a:endParaRPr lang="en-US" altLang="zh-CN" sz="1200" dirty="0"/>
            </a:p>
          </p:txBody>
        </p: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44D8CDAB-F338-49F1-BD45-8EB67621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0849" y="5043705"/>
              <a:ext cx="1062093" cy="1286206"/>
            </a:xfrm>
            <a:prstGeom prst="rect">
              <a:avLst/>
            </a:prstGeom>
          </p:spPr>
        </p:pic>
        <p:sp>
          <p:nvSpPr>
            <p:cNvPr id="69" name="箭头: 右 68">
              <a:extLst>
                <a:ext uri="{FF2B5EF4-FFF2-40B4-BE49-F238E27FC236}">
                  <a16:creationId xmlns:a16="http://schemas.microsoft.com/office/drawing/2014/main" id="{E7822F91-4226-4E29-9EA8-6F619DD72A13}"/>
                </a:ext>
              </a:extLst>
            </p:cNvPr>
            <p:cNvSpPr/>
            <p:nvPr/>
          </p:nvSpPr>
          <p:spPr>
            <a:xfrm rot="15179965">
              <a:off x="7690646" y="3758843"/>
              <a:ext cx="762043" cy="159319"/>
            </a:xfrm>
            <a:prstGeom prst="rightArrow">
              <a:avLst>
                <a:gd name="adj1" fmla="val 50000"/>
                <a:gd name="adj2" fmla="val 907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08CD891-60BC-4D1F-B507-C3873BE0E0FB}"/>
                </a:ext>
              </a:extLst>
            </p:cNvPr>
            <p:cNvSpPr txBox="1"/>
            <p:nvPr/>
          </p:nvSpPr>
          <p:spPr>
            <a:xfrm>
              <a:off x="8209702" y="3382737"/>
              <a:ext cx="1490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社区养老服务安排</a:t>
              </a:r>
            </a:p>
          </p:txBody>
        </p:sp>
        <p:sp>
          <p:nvSpPr>
            <p:cNvPr id="77" name="箭头: 右 76">
              <a:extLst>
                <a:ext uri="{FF2B5EF4-FFF2-40B4-BE49-F238E27FC236}">
                  <a16:creationId xmlns:a16="http://schemas.microsoft.com/office/drawing/2014/main" id="{8B448074-B56B-4054-9C2C-20D0A708AD77}"/>
                </a:ext>
              </a:extLst>
            </p:cNvPr>
            <p:cNvSpPr/>
            <p:nvPr/>
          </p:nvSpPr>
          <p:spPr>
            <a:xfrm rot="427354">
              <a:off x="1728661" y="4269979"/>
              <a:ext cx="1637930" cy="161245"/>
            </a:xfrm>
            <a:prstGeom prst="rightArrow">
              <a:avLst>
                <a:gd name="adj1" fmla="val 50000"/>
                <a:gd name="adj2" fmla="val 907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箭头: 右 77">
              <a:extLst>
                <a:ext uri="{FF2B5EF4-FFF2-40B4-BE49-F238E27FC236}">
                  <a16:creationId xmlns:a16="http://schemas.microsoft.com/office/drawing/2014/main" id="{29753E56-36BB-4BCE-B113-F571C2D8C916}"/>
                </a:ext>
              </a:extLst>
            </p:cNvPr>
            <p:cNvSpPr/>
            <p:nvPr/>
          </p:nvSpPr>
          <p:spPr>
            <a:xfrm rot="20113183">
              <a:off x="1603561" y="5130855"/>
              <a:ext cx="1814979" cy="153841"/>
            </a:xfrm>
            <a:prstGeom prst="rightArrow">
              <a:avLst>
                <a:gd name="adj1" fmla="val 50000"/>
                <a:gd name="adj2" fmla="val 907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EE8F239A-A511-4671-97B6-6730C1E5DFCB}"/>
                </a:ext>
              </a:extLst>
            </p:cNvPr>
            <p:cNvSpPr txBox="1"/>
            <p:nvPr/>
          </p:nvSpPr>
          <p:spPr>
            <a:xfrm rot="490719">
              <a:off x="2017253" y="4045036"/>
              <a:ext cx="13475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介护保险金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77B0C7E-71BD-4CA2-B2D7-2E56DA700ADD}"/>
                </a:ext>
              </a:extLst>
            </p:cNvPr>
            <p:cNvSpPr txBox="1"/>
            <p:nvPr/>
          </p:nvSpPr>
          <p:spPr>
            <a:xfrm rot="20055556">
              <a:off x="1676023" y="4929375"/>
              <a:ext cx="13475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年金，救助金</a:t>
              </a:r>
            </a:p>
          </p:txBody>
        </p:sp>
        <p:sp>
          <p:nvSpPr>
            <p:cNvPr id="81" name="箭头: 右 80">
              <a:extLst>
                <a:ext uri="{FF2B5EF4-FFF2-40B4-BE49-F238E27FC236}">
                  <a16:creationId xmlns:a16="http://schemas.microsoft.com/office/drawing/2014/main" id="{593EF448-4BBF-4095-B07A-7AFB2C49BADB}"/>
                </a:ext>
              </a:extLst>
            </p:cNvPr>
            <p:cNvSpPr/>
            <p:nvPr/>
          </p:nvSpPr>
          <p:spPr>
            <a:xfrm rot="2363299">
              <a:off x="3007928" y="3719912"/>
              <a:ext cx="764455" cy="174018"/>
            </a:xfrm>
            <a:prstGeom prst="rightArrow">
              <a:avLst>
                <a:gd name="adj1" fmla="val 50000"/>
                <a:gd name="adj2" fmla="val 907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Oval 12">
              <a:extLst>
                <a:ext uri="{FF2B5EF4-FFF2-40B4-BE49-F238E27FC236}">
                  <a16:creationId xmlns:a16="http://schemas.microsoft.com/office/drawing/2014/main" id="{FF7A0100-5C33-4EF5-87C3-492808D9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095" y="3857146"/>
              <a:ext cx="755606" cy="758785"/>
            </a:xfrm>
            <a:prstGeom prst="ellipse">
              <a:avLst/>
            </a:prstGeom>
            <a:gradFill flip="none" rotWithShape="1">
              <a:gsLst>
                <a:gs pos="0">
                  <a:srgbClr val="66AA44">
                    <a:shade val="30000"/>
                    <a:satMod val="115000"/>
                  </a:srgbClr>
                </a:gs>
                <a:gs pos="50000">
                  <a:srgbClr val="66AA44">
                    <a:shade val="67500"/>
                    <a:satMod val="115000"/>
                  </a:srgbClr>
                </a:gs>
                <a:gs pos="100000">
                  <a:srgbClr val="66AA4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r="5400000" sx="90000" sy="-19000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E">
                <a:solidFill>
                  <a:prstClr val="black"/>
                </a:solidFill>
              </a:endParaRPr>
            </a:p>
          </p:txBody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66EF836D-A990-4AB6-99A0-ABB3F093B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852" y="4675446"/>
              <a:ext cx="8133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IE" sz="120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Insurance</a:t>
              </a:r>
            </a:p>
          </p:txBody>
        </p:sp>
        <p:pic>
          <p:nvPicPr>
            <p:cNvPr id="93" name="Picture 36">
              <a:extLst>
                <a:ext uri="{FF2B5EF4-FFF2-40B4-BE49-F238E27FC236}">
                  <a16:creationId xmlns:a16="http://schemas.microsoft.com/office/drawing/2014/main" id="{95FD3EFC-4807-4190-953E-A9128FEC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361" y="4072770"/>
              <a:ext cx="424459" cy="338909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A3F6D748-7454-4F24-8F8C-D9BB0F13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77190" y="2625145"/>
              <a:ext cx="1029769" cy="1029769"/>
            </a:xfrm>
            <a:prstGeom prst="rect">
              <a:avLst/>
            </a:prstGeom>
          </p:spPr>
        </p:pic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DCA6A65D-C3DF-440D-B757-124A50B7F02A}"/>
                </a:ext>
              </a:extLst>
            </p:cNvPr>
            <p:cNvSpPr txBox="1"/>
            <p:nvPr/>
          </p:nvSpPr>
          <p:spPr>
            <a:xfrm rot="2364852">
              <a:off x="3022831" y="3541480"/>
              <a:ext cx="13475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老人用品服务</a:t>
              </a:r>
            </a:p>
          </p:txBody>
        </p:sp>
        <p:sp>
          <p:nvSpPr>
            <p:cNvPr id="96" name="Oval 5">
              <a:extLst>
                <a:ext uri="{FF2B5EF4-FFF2-40B4-BE49-F238E27FC236}">
                  <a16:creationId xmlns:a16="http://schemas.microsoft.com/office/drawing/2014/main" id="{BF27D0CB-633B-4234-92C0-A1E91B295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757" y="5962962"/>
              <a:ext cx="760395" cy="757436"/>
            </a:xfrm>
            <a:prstGeom prst="ellipse">
              <a:avLst/>
            </a:prstGeom>
            <a:gradFill flip="none" rotWithShape="1">
              <a:gsLst>
                <a:gs pos="0">
                  <a:srgbClr val="EEAA00">
                    <a:shade val="30000"/>
                    <a:satMod val="115000"/>
                  </a:srgbClr>
                </a:gs>
                <a:gs pos="50000">
                  <a:srgbClr val="EEAA00">
                    <a:shade val="67500"/>
                    <a:satMod val="115000"/>
                  </a:srgbClr>
                </a:gs>
                <a:gs pos="100000">
                  <a:srgbClr val="EEAA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r="5400000" sx="90000" sy="-19000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E">
                <a:solidFill>
                  <a:prstClr val="black"/>
                </a:solidFill>
              </a:endParaRPr>
            </a:p>
          </p:txBody>
        </p:sp>
        <p:pic>
          <p:nvPicPr>
            <p:cNvPr id="97" name="Picture 26">
              <a:extLst>
                <a:ext uri="{FF2B5EF4-FFF2-40B4-BE49-F238E27FC236}">
                  <a16:creationId xmlns:a16="http://schemas.microsoft.com/office/drawing/2014/main" id="{43ECFD7B-FCB9-47C0-AF2F-F5C4D46CD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695" y="6141421"/>
              <a:ext cx="400519" cy="400519"/>
            </a:xfrm>
            <a:prstGeom prst="rect">
              <a:avLst/>
            </a:prstGeom>
          </p:spPr>
        </p:pic>
        <p:sp>
          <p:nvSpPr>
            <p:cNvPr id="98" name="箭头: 右 97">
              <a:extLst>
                <a:ext uri="{FF2B5EF4-FFF2-40B4-BE49-F238E27FC236}">
                  <a16:creationId xmlns:a16="http://schemas.microsoft.com/office/drawing/2014/main" id="{C92A3825-4079-4ADB-8D7A-B651736AA2A0}"/>
                </a:ext>
              </a:extLst>
            </p:cNvPr>
            <p:cNvSpPr/>
            <p:nvPr/>
          </p:nvSpPr>
          <p:spPr>
            <a:xfrm rot="18838982">
              <a:off x="3093581" y="5688041"/>
              <a:ext cx="644486" cy="133207"/>
            </a:xfrm>
            <a:prstGeom prst="rightArrow">
              <a:avLst>
                <a:gd name="adj1" fmla="val 50000"/>
                <a:gd name="adj2" fmla="val 907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F5A4FCF7-45B4-4F64-82C7-8A2DF0893C51}"/>
                </a:ext>
              </a:extLst>
            </p:cNvPr>
            <p:cNvSpPr txBox="1"/>
            <p:nvPr/>
          </p:nvSpPr>
          <p:spPr>
            <a:xfrm rot="18819543">
              <a:off x="3129799" y="5751577"/>
              <a:ext cx="13475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投资理财服务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8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3916" y="2444400"/>
            <a:ext cx="11542194" cy="923116"/>
          </a:xfrm>
        </p:spPr>
        <p:txBody>
          <a:bodyPr/>
          <a:lstStyle/>
          <a:p>
            <a:pPr lvl="0"/>
            <a:r>
              <a:rPr lang="zh-CN" altLang="en-US" sz="4800" dirty="0"/>
              <a:t>智慧养老方案</a:t>
            </a:r>
          </a:p>
        </p:txBody>
      </p:sp>
    </p:spTree>
    <p:extLst>
      <p:ext uri="{BB962C8B-B14F-4D97-AF65-F5344CB8AC3E}">
        <p14:creationId xmlns:p14="http://schemas.microsoft.com/office/powerpoint/2010/main" val="22229911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55F51"/>
    </a:dk2>
    <a:lt2>
      <a:srgbClr val="E2DFCC"/>
    </a:lt2>
    <a:accent1>
      <a:srgbClr val="63A537"/>
    </a:accent1>
    <a:accent2>
      <a:srgbClr val="08A5EF"/>
    </a:accent2>
    <a:accent3>
      <a:srgbClr val="739A28"/>
    </a:accent3>
    <a:accent4>
      <a:srgbClr val="37A76F"/>
    </a:accent4>
    <a:accent5>
      <a:srgbClr val="4EB3CF"/>
    </a:accent5>
    <a:accent6>
      <a:srgbClr val="51C3F9"/>
    </a:accent6>
    <a:hlink>
      <a:srgbClr val="08A5EF"/>
    </a:hlink>
    <a:folHlink>
      <a:srgbClr val="977B2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6804</TotalTime>
  <Words>1784</Words>
  <Application>Microsoft Office PowerPoint</Application>
  <PresentationFormat>Widescreen</PresentationFormat>
  <Paragraphs>251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 Unicode MS</vt:lpstr>
      <vt:lpstr>宋体</vt:lpstr>
      <vt:lpstr>微软雅黑</vt:lpstr>
      <vt:lpstr>Arial</vt:lpstr>
      <vt:lpstr>Calibri</vt:lpstr>
      <vt:lpstr>Calibri Light</vt:lpstr>
      <vt:lpstr>1_Office 主题</vt:lpstr>
      <vt:lpstr>PowerPoint Presentation</vt:lpstr>
      <vt:lpstr>目录</vt:lpstr>
      <vt:lpstr>养老产业背景</vt:lpstr>
      <vt:lpstr>中国人口老龄化趋势预测</vt:lpstr>
      <vt:lpstr>寿命预测及失能人口分析</vt:lpstr>
      <vt:lpstr>PowerPoint Presentation</vt:lpstr>
      <vt:lpstr>PowerPoint Presentation</vt:lpstr>
      <vt:lpstr>PowerPoint Presentation</vt:lpstr>
      <vt:lpstr>智慧养老方案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laoren</dc:title>
  <dc:creator>Matou</dc:creator>
  <cp:lastModifiedBy>Jie Li</cp:lastModifiedBy>
  <cp:revision>1918</cp:revision>
  <dcterms:created xsi:type="dcterms:W3CDTF">2016-11-03T09:24:00Z</dcterms:created>
  <dcterms:modified xsi:type="dcterms:W3CDTF">2018-01-12T14:00:52Z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